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30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1" r:id="rId10"/>
    <p:sldId id="272" r:id="rId11"/>
    <p:sldId id="273" r:id="rId12"/>
    <p:sldId id="275" r:id="rId13"/>
    <p:sldId id="276" r:id="rId14"/>
    <p:sldId id="277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25" r:id="rId42"/>
    <p:sldId id="306" r:id="rId43"/>
    <p:sldId id="307" r:id="rId44"/>
    <p:sldId id="308" r:id="rId45"/>
    <p:sldId id="309" r:id="rId46"/>
    <p:sldId id="326" r:id="rId47"/>
    <p:sldId id="327" r:id="rId48"/>
    <p:sldId id="312" r:id="rId49"/>
    <p:sldId id="313" r:id="rId50"/>
    <p:sldId id="314" r:id="rId51"/>
    <p:sldId id="328" r:id="rId52"/>
    <p:sldId id="316" r:id="rId53"/>
    <p:sldId id="317" r:id="rId54"/>
    <p:sldId id="318" r:id="rId55"/>
    <p:sldId id="319" r:id="rId56"/>
    <p:sldId id="320" r:id="rId57"/>
  </p:sldIdLst>
  <p:sldSz cx="13004800" cy="9753600"/>
  <p:notesSz cx="13004800" cy="97536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5268"/>
    <a:srgbClr val="4BD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356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6DD12-CDFC-4BA5-98CA-5C803247BC68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7DBFE-0C51-4195-80FD-DAD02D8CE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316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7DBFE-0C51-4195-80FD-DAD02D8CE54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282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20084" y="3949700"/>
            <a:ext cx="6564630" cy="1587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23232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307319" y="9345932"/>
            <a:ext cx="2548254" cy="26930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03200" y="9331959"/>
            <a:ext cx="1124585" cy="29972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32323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307319" y="9345932"/>
            <a:ext cx="2548254" cy="26930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03200" y="9331959"/>
            <a:ext cx="1124585" cy="29972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32323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0307319" y="9345932"/>
            <a:ext cx="2548254" cy="26930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203200" y="9331959"/>
            <a:ext cx="1124585" cy="29972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32323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10307319" y="9345932"/>
            <a:ext cx="2548254" cy="26930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203200" y="9331959"/>
            <a:ext cx="1124585" cy="29972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0307319" y="9345932"/>
            <a:ext cx="2548254" cy="26930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203200" y="9331959"/>
            <a:ext cx="1124585" cy="29972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67000" y="4076700"/>
            <a:ext cx="7670800" cy="148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4027" y="1598612"/>
            <a:ext cx="12056744" cy="6777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jpg"/><Relationship Id="rId7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10" Type="http://schemas.openxmlformats.org/officeDocument/2006/relationships/image" Target="../media/image16.png"/><Relationship Id="rId4" Type="http://schemas.openxmlformats.org/officeDocument/2006/relationships/image" Target="../media/image18.png"/><Relationship Id="rId9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12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3.jpg"/><Relationship Id="rId5" Type="http://schemas.openxmlformats.org/officeDocument/2006/relationships/image" Target="../media/image5.png"/><Relationship Id="rId10" Type="http://schemas.openxmlformats.org/officeDocument/2006/relationships/image" Target="../media/image7.jpg"/><Relationship Id="rId4" Type="http://schemas.openxmlformats.org/officeDocument/2006/relationships/image" Target="../media/image16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77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jpg"/><Relationship Id="rId7" Type="http://schemas.openxmlformats.org/officeDocument/2006/relationships/image" Target="../media/image81.png"/><Relationship Id="rId12" Type="http://schemas.openxmlformats.org/officeDocument/2006/relationships/image" Target="../media/image85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84.png"/><Relationship Id="rId5" Type="http://schemas.openxmlformats.org/officeDocument/2006/relationships/image" Target="../media/image80.pn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59968" y="4395621"/>
            <a:ext cx="11486516" cy="40640"/>
          </a:xfrm>
          <a:prstGeom prst="rect">
            <a:avLst/>
          </a:prstGeom>
          <a:solidFill>
            <a:srgbClr val="3E5268"/>
          </a:solidFill>
        </p:spPr>
        <p:txBody>
          <a:bodyPr wrap="square" lIns="0" tIns="0" rIns="0" bIns="0" rtlCol="0"/>
          <a:lstStyle/>
          <a:p>
            <a:endParaRPr sz="1920"/>
          </a:p>
        </p:txBody>
      </p:sp>
      <p:sp>
        <p:nvSpPr>
          <p:cNvPr id="5" name="object 5"/>
          <p:cNvSpPr txBox="1"/>
          <p:nvPr/>
        </p:nvSpPr>
        <p:spPr>
          <a:xfrm>
            <a:off x="3003324" y="6376219"/>
            <a:ext cx="5674021" cy="1151940"/>
          </a:xfrm>
          <a:prstGeom prst="rect">
            <a:avLst/>
          </a:prstGeom>
        </p:spPr>
        <p:txBody>
          <a:bodyPr vert="horz" wrap="square" lIns="0" tIns="13547" rIns="0" bIns="0" rtlCol="0">
            <a:spAutoFit/>
          </a:bodyPr>
          <a:lstStyle/>
          <a:p>
            <a:pPr marL="13547">
              <a:lnSpc>
                <a:spcPts val="3024"/>
              </a:lnSpc>
              <a:spcBef>
                <a:spcPts val="107"/>
              </a:spcBef>
            </a:pPr>
            <a:r>
              <a:rPr lang="en-US" sz="2560" spc="331" dirty="0" err="1">
                <a:solidFill>
                  <a:srgbClr val="0070C0"/>
                </a:solidFill>
                <a:latin typeface="Calibri"/>
                <a:cs typeface="Calibri"/>
              </a:rPr>
              <a:t>YongSoo</a:t>
            </a:r>
            <a:r>
              <a:rPr lang="en-US" sz="2560" spc="331" dirty="0">
                <a:solidFill>
                  <a:srgbClr val="0070C0"/>
                </a:solidFill>
                <a:latin typeface="Calibri"/>
                <a:cs typeface="Calibri"/>
              </a:rPr>
              <a:t>, Lim</a:t>
            </a:r>
          </a:p>
          <a:p>
            <a:pPr marL="13547">
              <a:lnSpc>
                <a:spcPts val="3024"/>
              </a:lnSpc>
              <a:spcBef>
                <a:spcPts val="107"/>
              </a:spcBef>
            </a:pPr>
            <a:r>
              <a:rPr lang="en-US" sz="2560" dirty="0" smtClean="0">
                <a:latin typeface="Calibri"/>
                <a:cs typeface="Calibri"/>
              </a:rPr>
              <a:t>DEVELOPER </a:t>
            </a:r>
          </a:p>
          <a:p>
            <a:pPr marL="13547">
              <a:lnSpc>
                <a:spcPts val="3024"/>
              </a:lnSpc>
              <a:spcBef>
                <a:spcPts val="107"/>
              </a:spcBef>
            </a:pPr>
            <a:r>
              <a:rPr lang="en-US" sz="1920" spc="69" dirty="0" smtClean="0">
                <a:solidFill>
                  <a:srgbClr val="1A1A1A"/>
                </a:solidFill>
                <a:latin typeface="Century Gothic"/>
                <a:cs typeface="Century Gothic"/>
              </a:rPr>
              <a:t>gninraw</a:t>
            </a:r>
            <a:r>
              <a:rPr sz="1920" spc="69" dirty="0" smtClean="0">
                <a:solidFill>
                  <a:srgbClr val="1A1A1A"/>
                </a:solidFill>
                <a:latin typeface="Century Gothic"/>
                <a:cs typeface="Century Gothic"/>
              </a:rPr>
              <a:t>@</a:t>
            </a:r>
            <a:r>
              <a:rPr lang="en-US" sz="1920" spc="69" dirty="0" smtClean="0">
                <a:solidFill>
                  <a:srgbClr val="1A1A1A"/>
                </a:solidFill>
                <a:latin typeface="Century Gothic"/>
                <a:cs typeface="Century Gothic"/>
              </a:rPr>
              <a:t>dalsoft.co.kr</a:t>
            </a:r>
            <a:endParaRPr sz="1920" dirty="0">
              <a:latin typeface="Century Gothic"/>
              <a:cs typeface="Century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4127" y="6146393"/>
            <a:ext cx="1746842" cy="1746842"/>
          </a:xfrm>
          <a:custGeom>
            <a:avLst/>
            <a:gdLst/>
            <a:ahLst/>
            <a:cxnLst/>
            <a:rect l="l" t="t" r="r" b="b"/>
            <a:pathLst>
              <a:path w="1637664" h="1637664">
                <a:moveTo>
                  <a:pt x="818565" y="0"/>
                </a:moveTo>
                <a:lnTo>
                  <a:pt x="902373" y="4394"/>
                </a:lnTo>
                <a:lnTo>
                  <a:pt x="983386" y="16763"/>
                </a:lnTo>
                <a:lnTo>
                  <a:pt x="1062012" y="36715"/>
                </a:lnTo>
                <a:lnTo>
                  <a:pt x="1137056" y="64261"/>
                </a:lnTo>
                <a:lnTo>
                  <a:pt x="1208887" y="98983"/>
                </a:lnTo>
                <a:lnTo>
                  <a:pt x="1276350" y="139687"/>
                </a:lnTo>
                <a:lnTo>
                  <a:pt x="1339405" y="187185"/>
                </a:lnTo>
                <a:lnTo>
                  <a:pt x="1397266" y="239864"/>
                </a:lnTo>
                <a:lnTo>
                  <a:pt x="1450352" y="298132"/>
                </a:lnTo>
                <a:lnTo>
                  <a:pt x="1497444" y="361187"/>
                </a:lnTo>
                <a:lnTo>
                  <a:pt x="1538554" y="428637"/>
                </a:lnTo>
                <a:lnTo>
                  <a:pt x="1572882" y="500075"/>
                </a:lnTo>
                <a:lnTo>
                  <a:pt x="1600415" y="575119"/>
                </a:lnTo>
                <a:lnTo>
                  <a:pt x="1620367" y="653745"/>
                </a:lnTo>
                <a:lnTo>
                  <a:pt x="1632750" y="734758"/>
                </a:lnTo>
                <a:lnTo>
                  <a:pt x="1637131" y="818565"/>
                </a:lnTo>
                <a:lnTo>
                  <a:pt x="1632750" y="902373"/>
                </a:lnTo>
                <a:lnTo>
                  <a:pt x="1620367" y="983386"/>
                </a:lnTo>
                <a:lnTo>
                  <a:pt x="1600415" y="1062012"/>
                </a:lnTo>
                <a:lnTo>
                  <a:pt x="1572882" y="1137056"/>
                </a:lnTo>
                <a:lnTo>
                  <a:pt x="1538554" y="1208887"/>
                </a:lnTo>
                <a:lnTo>
                  <a:pt x="1497444" y="1276349"/>
                </a:lnTo>
                <a:lnTo>
                  <a:pt x="1450339" y="1339405"/>
                </a:lnTo>
                <a:lnTo>
                  <a:pt x="1397266" y="1397279"/>
                </a:lnTo>
                <a:lnTo>
                  <a:pt x="1339405" y="1450352"/>
                </a:lnTo>
                <a:lnTo>
                  <a:pt x="1276350" y="1497444"/>
                </a:lnTo>
                <a:lnTo>
                  <a:pt x="1208887" y="1538554"/>
                </a:lnTo>
                <a:lnTo>
                  <a:pt x="1137043" y="1572882"/>
                </a:lnTo>
                <a:lnTo>
                  <a:pt x="1062012" y="1600415"/>
                </a:lnTo>
                <a:lnTo>
                  <a:pt x="983386" y="1620380"/>
                </a:lnTo>
                <a:lnTo>
                  <a:pt x="902373" y="1632750"/>
                </a:lnTo>
                <a:lnTo>
                  <a:pt x="818565" y="1637131"/>
                </a:lnTo>
                <a:lnTo>
                  <a:pt x="734758" y="1632750"/>
                </a:lnTo>
                <a:lnTo>
                  <a:pt x="653745" y="1620380"/>
                </a:lnTo>
                <a:lnTo>
                  <a:pt x="575119" y="1600415"/>
                </a:lnTo>
                <a:lnTo>
                  <a:pt x="500075" y="1572882"/>
                </a:lnTo>
                <a:lnTo>
                  <a:pt x="428637" y="1538554"/>
                </a:lnTo>
                <a:lnTo>
                  <a:pt x="361187" y="1497444"/>
                </a:lnTo>
                <a:lnTo>
                  <a:pt x="298132" y="1450352"/>
                </a:lnTo>
                <a:lnTo>
                  <a:pt x="239864" y="1397279"/>
                </a:lnTo>
                <a:lnTo>
                  <a:pt x="187185" y="1339405"/>
                </a:lnTo>
                <a:lnTo>
                  <a:pt x="139687" y="1276349"/>
                </a:lnTo>
                <a:lnTo>
                  <a:pt x="98971" y="1208887"/>
                </a:lnTo>
                <a:lnTo>
                  <a:pt x="64261" y="1137056"/>
                </a:lnTo>
                <a:lnTo>
                  <a:pt x="36715" y="1062012"/>
                </a:lnTo>
                <a:lnTo>
                  <a:pt x="16763" y="983386"/>
                </a:lnTo>
                <a:lnTo>
                  <a:pt x="4381" y="902373"/>
                </a:lnTo>
                <a:lnTo>
                  <a:pt x="0" y="818565"/>
                </a:lnTo>
                <a:lnTo>
                  <a:pt x="4381" y="734758"/>
                </a:lnTo>
                <a:lnTo>
                  <a:pt x="16763" y="653745"/>
                </a:lnTo>
                <a:lnTo>
                  <a:pt x="36715" y="575119"/>
                </a:lnTo>
                <a:lnTo>
                  <a:pt x="64261" y="500075"/>
                </a:lnTo>
                <a:lnTo>
                  <a:pt x="98983" y="428637"/>
                </a:lnTo>
                <a:lnTo>
                  <a:pt x="139687" y="361187"/>
                </a:lnTo>
                <a:lnTo>
                  <a:pt x="187185" y="298132"/>
                </a:lnTo>
                <a:lnTo>
                  <a:pt x="239864" y="239864"/>
                </a:lnTo>
                <a:lnTo>
                  <a:pt x="298132" y="187185"/>
                </a:lnTo>
                <a:lnTo>
                  <a:pt x="361187" y="139687"/>
                </a:lnTo>
                <a:lnTo>
                  <a:pt x="428637" y="98983"/>
                </a:lnTo>
                <a:lnTo>
                  <a:pt x="500062" y="64261"/>
                </a:lnTo>
                <a:lnTo>
                  <a:pt x="575119" y="36715"/>
                </a:lnTo>
                <a:lnTo>
                  <a:pt x="653745" y="16763"/>
                </a:lnTo>
                <a:lnTo>
                  <a:pt x="734758" y="4394"/>
                </a:lnTo>
                <a:lnTo>
                  <a:pt x="818565" y="0"/>
                </a:lnTo>
                <a:close/>
              </a:path>
            </a:pathLst>
          </a:custGeom>
          <a:ln w="9144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 sz="1920"/>
          </a:p>
        </p:txBody>
      </p:sp>
      <p:sp>
        <p:nvSpPr>
          <p:cNvPr id="8" name="object 8"/>
          <p:cNvSpPr txBox="1"/>
          <p:nvPr/>
        </p:nvSpPr>
        <p:spPr>
          <a:xfrm>
            <a:off x="1128486" y="4704188"/>
            <a:ext cx="8218715" cy="472672"/>
          </a:xfrm>
          <a:prstGeom prst="rect">
            <a:avLst/>
          </a:prstGeom>
        </p:spPr>
        <p:txBody>
          <a:bodyPr vert="horz" wrap="square" lIns="0" tIns="12869" rIns="0" bIns="0" rtlCol="0">
            <a:spAutoFit/>
          </a:bodyPr>
          <a:lstStyle/>
          <a:p>
            <a:pPr marL="13547">
              <a:spcBef>
                <a:spcPts val="101"/>
              </a:spcBef>
            </a:pPr>
            <a:r>
              <a:rPr lang="en-US" sz="2987" spc="149" dirty="0" smtClean="0">
                <a:solidFill>
                  <a:srgbClr val="101010"/>
                </a:solidFill>
                <a:latin typeface="+mj-ea"/>
                <a:ea typeface="+mj-ea"/>
                <a:cs typeface="Century Gothic"/>
              </a:rPr>
              <a:t>Vue.js </a:t>
            </a:r>
            <a:r>
              <a:rPr lang="ko-KR" altLang="en-US" sz="2987" spc="149" dirty="0">
                <a:solidFill>
                  <a:srgbClr val="101010"/>
                </a:solidFill>
                <a:latin typeface="+mj-ea"/>
                <a:ea typeface="+mj-ea"/>
                <a:cs typeface="Century Gothic"/>
              </a:rPr>
              <a:t>시작하기</a:t>
            </a:r>
            <a:endParaRPr sz="2987" dirty="0">
              <a:latin typeface="+mj-ea"/>
              <a:ea typeface="+mj-ea"/>
              <a:cs typeface="Century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24127" y="3196262"/>
            <a:ext cx="10919968" cy="1062108"/>
          </a:xfrm>
          <a:prstGeom prst="rect">
            <a:avLst/>
          </a:prstGeom>
        </p:spPr>
        <p:txBody>
          <a:bodyPr vert="horz" wrap="square" lIns="0" tIns="125307" rIns="0" bIns="0" rtlCol="0">
            <a:spAutoFit/>
          </a:bodyPr>
          <a:lstStyle/>
          <a:p>
            <a:pPr marL="13547" marR="5419">
              <a:lnSpc>
                <a:spcPct val="150000"/>
              </a:lnSpc>
              <a:spcBef>
                <a:spcPts val="987"/>
              </a:spcBef>
            </a:pPr>
            <a:r>
              <a:rPr lang="en-US" sz="4053" spc="85" dirty="0" smtClean="0">
                <a:solidFill>
                  <a:srgbClr val="101010"/>
                </a:solidFill>
                <a:latin typeface="+mj-ea"/>
                <a:cs typeface="Century Gothic"/>
              </a:rPr>
              <a:t>Vue.js </a:t>
            </a:r>
            <a:r>
              <a:rPr lang="ko-KR" altLang="en-US" sz="4053" spc="85" dirty="0" smtClean="0">
                <a:solidFill>
                  <a:srgbClr val="101010"/>
                </a:solidFill>
                <a:latin typeface="+mj-ea"/>
                <a:cs typeface="Century Gothic"/>
              </a:rPr>
              <a:t>로 개발하기 </a:t>
            </a:r>
            <a:r>
              <a:rPr lang="en-US" altLang="ko-KR" sz="4053" spc="85" dirty="0" smtClean="0">
                <a:solidFill>
                  <a:srgbClr val="101010"/>
                </a:solidFill>
                <a:latin typeface="+mj-ea"/>
                <a:cs typeface="Century Gothic"/>
              </a:rPr>
              <a:t>(with </a:t>
            </a:r>
            <a:r>
              <a:rPr lang="en-US" altLang="ko-KR" sz="4053" spc="85" dirty="0" err="1" smtClean="0">
                <a:solidFill>
                  <a:srgbClr val="101010"/>
                </a:solidFill>
                <a:latin typeface="+mj-ea"/>
                <a:cs typeface="Century Gothic"/>
              </a:rPr>
              <a:t>VisualStudio</a:t>
            </a:r>
            <a:r>
              <a:rPr lang="en-US" altLang="ko-KR" sz="4053" spc="85" dirty="0" smtClean="0">
                <a:solidFill>
                  <a:srgbClr val="101010"/>
                </a:solidFill>
                <a:latin typeface="+mj-ea"/>
                <a:cs typeface="Century Gothic"/>
              </a:rPr>
              <a:t> Code)</a:t>
            </a:r>
            <a:endParaRPr sz="4053" dirty="0">
              <a:latin typeface="+mj-ea"/>
              <a:cs typeface="Century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06603" y="6219970"/>
            <a:ext cx="1551815" cy="1551815"/>
            <a:chOff x="3355309" y="2662498"/>
            <a:chExt cx="1454827" cy="1454827"/>
          </a:xfrm>
        </p:grpSpPr>
        <p:sp>
          <p:nvSpPr>
            <p:cNvPr id="10" name="타원 9"/>
            <p:cNvSpPr/>
            <p:nvPr/>
          </p:nvSpPr>
          <p:spPr>
            <a:xfrm>
              <a:off x="3355309" y="2662498"/>
              <a:ext cx="1454827" cy="145482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82A3CC"/>
              </a:solidFill>
            </a:ln>
            <a:effectLst>
              <a:outerShdw blurRad="254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20" dirty="0">
                <a:latin typeface="+mj-ea"/>
                <a:ea typeface="+mj-ea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142" y="2792687"/>
              <a:ext cx="1019161" cy="1263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429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3315" y="4076700"/>
            <a:ext cx="8223886" cy="14747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255" algn="ctr">
              <a:lnSpc>
                <a:spcPts val="5730"/>
              </a:lnSpc>
              <a:spcBef>
                <a:spcPts val="100"/>
              </a:spcBef>
            </a:pPr>
            <a:r>
              <a:rPr lang="ko-KR" altLang="en-US" dirty="0" err="1" smtClean="0"/>
              <a:t>복잡하기만한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2018</a:t>
            </a:r>
            <a:r>
              <a:rPr lang="ko-KR" altLang="en-US" dirty="0" smtClean="0"/>
              <a:t>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프런트엔드</a:t>
            </a:r>
            <a:r>
              <a:rPr lang="ko-KR" altLang="en-US" dirty="0" smtClean="0"/>
              <a:t> 개발 생태계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/>
          <p:nvPr/>
        </p:nvSpPr>
        <p:spPr>
          <a:xfrm>
            <a:off x="2126518" y="3898698"/>
            <a:ext cx="1346835" cy="1346835"/>
          </a:xfrm>
          <a:custGeom>
            <a:avLst/>
            <a:gdLst/>
            <a:ahLst/>
            <a:cxnLst/>
            <a:rect l="l" t="t" r="r" b="b"/>
            <a:pathLst>
              <a:path w="1346835" h="1346835">
                <a:moveTo>
                  <a:pt x="695789" y="0"/>
                </a:moveTo>
                <a:lnTo>
                  <a:pt x="650820" y="0"/>
                </a:lnTo>
                <a:lnTo>
                  <a:pt x="605931" y="2983"/>
                </a:lnTo>
                <a:lnTo>
                  <a:pt x="561284" y="8951"/>
                </a:lnTo>
                <a:lnTo>
                  <a:pt x="517040" y="17903"/>
                </a:lnTo>
                <a:lnTo>
                  <a:pt x="473360" y="29838"/>
                </a:lnTo>
                <a:lnTo>
                  <a:pt x="430406" y="44758"/>
                </a:lnTo>
                <a:lnTo>
                  <a:pt x="388339" y="62661"/>
                </a:lnTo>
                <a:lnTo>
                  <a:pt x="347319" y="83549"/>
                </a:lnTo>
                <a:lnTo>
                  <a:pt x="307509" y="107420"/>
                </a:lnTo>
                <a:lnTo>
                  <a:pt x="269069" y="134275"/>
                </a:lnTo>
                <a:lnTo>
                  <a:pt x="232161" y="164114"/>
                </a:lnTo>
                <a:lnTo>
                  <a:pt x="196946" y="196937"/>
                </a:lnTo>
                <a:lnTo>
                  <a:pt x="164122" y="232153"/>
                </a:lnTo>
                <a:lnTo>
                  <a:pt x="134281" y="269063"/>
                </a:lnTo>
                <a:lnTo>
                  <a:pt x="107425" y="307503"/>
                </a:lnTo>
                <a:lnTo>
                  <a:pt x="83553" y="347314"/>
                </a:lnTo>
                <a:lnTo>
                  <a:pt x="62664" y="388334"/>
                </a:lnTo>
                <a:lnTo>
                  <a:pt x="44760" y="430402"/>
                </a:lnTo>
                <a:lnTo>
                  <a:pt x="29840" y="473356"/>
                </a:lnTo>
                <a:lnTo>
                  <a:pt x="17904" y="517036"/>
                </a:lnTo>
                <a:lnTo>
                  <a:pt x="8952" y="561280"/>
                </a:lnTo>
                <a:lnTo>
                  <a:pt x="2984" y="605928"/>
                </a:lnTo>
                <a:lnTo>
                  <a:pt x="0" y="650816"/>
                </a:lnTo>
                <a:lnTo>
                  <a:pt x="0" y="695786"/>
                </a:lnTo>
                <a:lnTo>
                  <a:pt x="2984" y="740675"/>
                </a:lnTo>
                <a:lnTo>
                  <a:pt x="8952" y="785322"/>
                </a:lnTo>
                <a:lnTo>
                  <a:pt x="17904" y="829566"/>
                </a:lnTo>
                <a:lnTo>
                  <a:pt x="29840" y="873246"/>
                </a:lnTo>
                <a:lnTo>
                  <a:pt x="44760" y="916200"/>
                </a:lnTo>
                <a:lnTo>
                  <a:pt x="62664" y="958268"/>
                </a:lnTo>
                <a:lnTo>
                  <a:pt x="83553" y="999288"/>
                </a:lnTo>
                <a:lnTo>
                  <a:pt x="107425" y="1039099"/>
                </a:lnTo>
                <a:lnTo>
                  <a:pt x="134281" y="1077540"/>
                </a:lnTo>
                <a:lnTo>
                  <a:pt x="164122" y="1114449"/>
                </a:lnTo>
                <a:lnTo>
                  <a:pt x="196946" y="1149665"/>
                </a:lnTo>
                <a:lnTo>
                  <a:pt x="232161" y="1182488"/>
                </a:lnTo>
                <a:lnTo>
                  <a:pt x="269069" y="1212327"/>
                </a:lnTo>
                <a:lnTo>
                  <a:pt x="307509" y="1239182"/>
                </a:lnTo>
                <a:lnTo>
                  <a:pt x="347319" y="1263054"/>
                </a:lnTo>
                <a:lnTo>
                  <a:pt x="388339" y="1283941"/>
                </a:lnTo>
                <a:lnTo>
                  <a:pt x="430406" y="1301844"/>
                </a:lnTo>
                <a:lnTo>
                  <a:pt x="473360" y="1316764"/>
                </a:lnTo>
                <a:lnTo>
                  <a:pt x="517040" y="1328699"/>
                </a:lnTo>
                <a:lnTo>
                  <a:pt x="561284" y="1337651"/>
                </a:lnTo>
                <a:lnTo>
                  <a:pt x="605931" y="1343619"/>
                </a:lnTo>
                <a:lnTo>
                  <a:pt x="650820" y="1346603"/>
                </a:lnTo>
                <a:lnTo>
                  <a:pt x="695789" y="1346603"/>
                </a:lnTo>
                <a:lnTo>
                  <a:pt x="740678" y="1343619"/>
                </a:lnTo>
                <a:lnTo>
                  <a:pt x="785325" y="1337651"/>
                </a:lnTo>
                <a:lnTo>
                  <a:pt x="829569" y="1328699"/>
                </a:lnTo>
                <a:lnTo>
                  <a:pt x="873249" y="1316764"/>
                </a:lnTo>
                <a:lnTo>
                  <a:pt x="916203" y="1301844"/>
                </a:lnTo>
                <a:lnTo>
                  <a:pt x="958270" y="1283941"/>
                </a:lnTo>
                <a:lnTo>
                  <a:pt x="999289" y="1263054"/>
                </a:lnTo>
                <a:lnTo>
                  <a:pt x="1039100" y="1239182"/>
                </a:lnTo>
                <a:lnTo>
                  <a:pt x="1077539" y="1212327"/>
                </a:lnTo>
                <a:lnTo>
                  <a:pt x="1114447" y="1182488"/>
                </a:lnTo>
                <a:lnTo>
                  <a:pt x="1149662" y="1149665"/>
                </a:lnTo>
                <a:lnTo>
                  <a:pt x="1182487" y="1114449"/>
                </a:lnTo>
                <a:lnTo>
                  <a:pt x="1212327" y="1077540"/>
                </a:lnTo>
                <a:lnTo>
                  <a:pt x="1239184" y="1039099"/>
                </a:lnTo>
                <a:lnTo>
                  <a:pt x="1263056" y="999288"/>
                </a:lnTo>
                <a:lnTo>
                  <a:pt x="1283944" y="958268"/>
                </a:lnTo>
                <a:lnTo>
                  <a:pt x="1301849" y="916200"/>
                </a:lnTo>
                <a:lnTo>
                  <a:pt x="1316769" y="873246"/>
                </a:lnTo>
                <a:lnTo>
                  <a:pt x="1328705" y="829566"/>
                </a:lnTo>
                <a:lnTo>
                  <a:pt x="1337657" y="785322"/>
                </a:lnTo>
                <a:lnTo>
                  <a:pt x="1343625" y="740675"/>
                </a:lnTo>
                <a:lnTo>
                  <a:pt x="1346609" y="695786"/>
                </a:lnTo>
                <a:lnTo>
                  <a:pt x="1346609" y="650816"/>
                </a:lnTo>
                <a:lnTo>
                  <a:pt x="1343625" y="605928"/>
                </a:lnTo>
                <a:lnTo>
                  <a:pt x="1337657" y="561280"/>
                </a:lnTo>
                <a:lnTo>
                  <a:pt x="1328705" y="517036"/>
                </a:lnTo>
                <a:lnTo>
                  <a:pt x="1316769" y="473356"/>
                </a:lnTo>
                <a:lnTo>
                  <a:pt x="1301849" y="430402"/>
                </a:lnTo>
                <a:lnTo>
                  <a:pt x="1283944" y="388334"/>
                </a:lnTo>
                <a:lnTo>
                  <a:pt x="1263056" y="347314"/>
                </a:lnTo>
                <a:lnTo>
                  <a:pt x="1239184" y="307503"/>
                </a:lnTo>
                <a:lnTo>
                  <a:pt x="1212327" y="269063"/>
                </a:lnTo>
                <a:lnTo>
                  <a:pt x="1182487" y="232153"/>
                </a:lnTo>
                <a:lnTo>
                  <a:pt x="1149662" y="196937"/>
                </a:lnTo>
                <a:lnTo>
                  <a:pt x="1114447" y="164114"/>
                </a:lnTo>
                <a:lnTo>
                  <a:pt x="1077539" y="134275"/>
                </a:lnTo>
                <a:lnTo>
                  <a:pt x="1039100" y="107420"/>
                </a:lnTo>
                <a:lnTo>
                  <a:pt x="999289" y="83549"/>
                </a:lnTo>
                <a:lnTo>
                  <a:pt x="958270" y="62661"/>
                </a:lnTo>
                <a:lnTo>
                  <a:pt x="916203" y="44758"/>
                </a:lnTo>
                <a:lnTo>
                  <a:pt x="873249" y="29838"/>
                </a:lnTo>
                <a:lnTo>
                  <a:pt x="829569" y="17903"/>
                </a:lnTo>
                <a:lnTo>
                  <a:pt x="785325" y="8951"/>
                </a:lnTo>
                <a:lnTo>
                  <a:pt x="740678" y="2983"/>
                </a:lnTo>
                <a:lnTo>
                  <a:pt x="695789" y="0"/>
                </a:lnTo>
                <a:close/>
              </a:path>
            </a:pathLst>
          </a:custGeom>
          <a:solidFill>
            <a:srgbClr val="4BD2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3267062" y="4889563"/>
            <a:ext cx="7545705" cy="127000"/>
          </a:xfrm>
          <a:custGeom>
            <a:avLst/>
            <a:gdLst/>
            <a:ahLst/>
            <a:cxnLst/>
            <a:rect l="l" t="t" r="r" b="b"/>
            <a:pathLst>
              <a:path w="7545705" h="127000">
                <a:moveTo>
                  <a:pt x="0" y="0"/>
                </a:moveTo>
                <a:lnTo>
                  <a:pt x="7545311" y="0"/>
                </a:lnTo>
                <a:lnTo>
                  <a:pt x="7545311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4BD2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2463800" y="4114800"/>
            <a:ext cx="99187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1129665" algn="l"/>
              </a:tabLst>
            </a:pPr>
            <a:r>
              <a:rPr lang="en-US" altLang="ko-KR" sz="4000" kern="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4000" kern="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</a:t>
            </a:r>
            <a:r>
              <a:rPr lang="en-US" altLang="ko-KR" sz="4000" kern="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Vue.js</a:t>
            </a:r>
            <a:r>
              <a:rPr lang="ko-KR" altLang="en-US" sz="4000" kern="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 </a:t>
            </a:r>
            <a:r>
              <a:rPr lang="ko-KR" altLang="en-US" sz="4000" kern="0" dirty="0" err="1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주목받는</a:t>
            </a:r>
            <a:r>
              <a:rPr lang="ko-KR" altLang="en-US" sz="4000" kern="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이유</a:t>
            </a:r>
            <a:endParaRPr lang="ko-KR" altLang="en-US" sz="4000" kern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2400" y="1416147"/>
            <a:ext cx="4894259" cy="1875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31000" y="3797300"/>
            <a:ext cx="4267200" cy="2527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86569" y="3339963"/>
            <a:ext cx="50292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b="1" dirty="0" err="1" smtClean="0">
                <a:latin typeface="+mn-ea"/>
                <a:cs typeface="DejaVu Sans"/>
              </a:rPr>
              <a:t>구글</a:t>
            </a:r>
            <a:r>
              <a:rPr lang="ko-KR" altLang="en-US" sz="2000" b="1" dirty="0" smtClean="0">
                <a:latin typeface="+mn-ea"/>
                <a:cs typeface="DejaVu Sans"/>
              </a:rPr>
              <a:t> </a:t>
            </a:r>
            <a:r>
              <a:rPr lang="ko-KR" altLang="en-US" sz="2000" b="1" dirty="0" err="1" smtClean="0">
                <a:latin typeface="+mn-ea"/>
                <a:cs typeface="DejaVu Sans"/>
              </a:rPr>
              <a:t>트렌드</a:t>
            </a:r>
            <a:r>
              <a:rPr lang="ko-KR" altLang="en-US" sz="2000" b="1" dirty="0" smtClean="0">
                <a:latin typeface="+mn-ea"/>
                <a:cs typeface="DejaVu Sans"/>
              </a:rPr>
              <a:t> </a:t>
            </a:r>
            <a:r>
              <a:rPr lang="en-US" altLang="ko-KR" sz="2000" b="1" dirty="0" smtClean="0">
                <a:latin typeface="+mn-ea"/>
                <a:cs typeface="DejaVu Sans"/>
              </a:rPr>
              <a:t>‘Vue.js’ </a:t>
            </a:r>
            <a:r>
              <a:rPr lang="ko-KR" altLang="en-US" sz="2000" b="1" dirty="0" smtClean="0">
                <a:latin typeface="+mn-ea"/>
                <a:cs typeface="DejaVu Sans"/>
              </a:rPr>
              <a:t>검색결과</a:t>
            </a:r>
            <a:endParaRPr sz="2000" b="1" dirty="0">
              <a:latin typeface="+mn-ea"/>
              <a:cs typeface="DejaVu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88924" y="3934561"/>
            <a:ext cx="3871595" cy="560705"/>
          </a:xfrm>
          <a:custGeom>
            <a:avLst/>
            <a:gdLst/>
            <a:ahLst/>
            <a:cxnLst/>
            <a:rect l="l" t="t" r="r" b="b"/>
            <a:pathLst>
              <a:path w="3871595" h="560704">
                <a:moveTo>
                  <a:pt x="0" y="0"/>
                </a:moveTo>
                <a:lnTo>
                  <a:pt x="3871353" y="0"/>
                </a:lnTo>
                <a:lnTo>
                  <a:pt x="3871353" y="560490"/>
                </a:lnTo>
                <a:lnTo>
                  <a:pt x="0" y="56049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99700" y="8839200"/>
            <a:ext cx="2514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385" dirty="0">
                <a:latin typeface="DejaVu Sans"/>
                <a:cs typeface="DejaVu Sans"/>
              </a:rPr>
              <a:t>୹୊:</a:t>
            </a:r>
            <a:r>
              <a:rPr sz="1600" spc="-95" dirty="0">
                <a:latin typeface="DejaVu Sans"/>
                <a:cs typeface="DejaVu Sans"/>
              </a:rPr>
              <a:t> </a:t>
            </a:r>
            <a:r>
              <a:rPr sz="1600" u="sng" spc="-894" dirty="0">
                <a:uFill>
                  <a:solidFill>
                    <a:srgbClr val="000000"/>
                  </a:solidFill>
                </a:uFill>
                <a:latin typeface="DejaVu Sans"/>
                <a:cs typeface="DejaVu Sans"/>
              </a:rPr>
              <a:t>IUUQT://SJTJOHTUBST.KT.PSH/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93421" y="4074102"/>
            <a:ext cx="4329667" cy="20325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56679" y="7513855"/>
            <a:ext cx="7505700" cy="830997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360"/>
              </a:spcBef>
            </a:pPr>
            <a:r>
              <a:rPr lang="ko-KR" altLang="en-US" sz="4800" b="1" dirty="0" err="1" smtClean="0">
                <a:solidFill>
                  <a:srgbClr val="232323"/>
                </a:solidFill>
                <a:latin typeface="+mj-ea"/>
                <a:ea typeface="+mj-ea"/>
                <a:cs typeface="DejaVu Sans"/>
              </a:rPr>
              <a:t>구글</a:t>
            </a:r>
            <a:r>
              <a:rPr lang="ko-KR" altLang="en-US" sz="4800" b="1" dirty="0" smtClean="0">
                <a:solidFill>
                  <a:srgbClr val="232323"/>
                </a:solidFill>
                <a:latin typeface="+mj-ea"/>
                <a:ea typeface="+mj-ea"/>
                <a:cs typeface="DejaVu Sans"/>
              </a:rPr>
              <a:t> </a:t>
            </a:r>
            <a:r>
              <a:rPr lang="ko-KR" altLang="en-US" sz="4800" b="1" dirty="0" err="1" smtClean="0">
                <a:solidFill>
                  <a:srgbClr val="232323"/>
                </a:solidFill>
                <a:latin typeface="+mj-ea"/>
                <a:ea typeface="+mj-ea"/>
                <a:cs typeface="DejaVu Sans"/>
              </a:rPr>
              <a:t>트렌트</a:t>
            </a:r>
            <a:r>
              <a:rPr lang="ko-KR" altLang="en-US" sz="4800" b="1" dirty="0" smtClean="0">
                <a:solidFill>
                  <a:srgbClr val="232323"/>
                </a:solidFill>
                <a:latin typeface="+mj-ea"/>
                <a:ea typeface="+mj-ea"/>
                <a:cs typeface="DejaVu Sans"/>
              </a:rPr>
              <a:t> </a:t>
            </a:r>
            <a:r>
              <a:rPr lang="en-US" altLang="ko-KR" sz="4800" b="1" dirty="0" smtClean="0">
                <a:solidFill>
                  <a:srgbClr val="232323"/>
                </a:solidFill>
                <a:latin typeface="+mj-ea"/>
                <a:ea typeface="+mj-ea"/>
                <a:cs typeface="DejaVu Sans"/>
              </a:rPr>
              <a:t>&amp; </a:t>
            </a:r>
            <a:r>
              <a:rPr lang="en-US" altLang="ko-KR" sz="4800" b="1" dirty="0" err="1" smtClean="0">
                <a:solidFill>
                  <a:srgbClr val="232323"/>
                </a:solidFill>
                <a:latin typeface="+mj-ea"/>
                <a:ea typeface="+mj-ea"/>
                <a:cs typeface="DejaVu Sans"/>
              </a:rPr>
              <a:t>GitHUB</a:t>
            </a:r>
            <a:endParaRPr sz="4800" dirty="0">
              <a:latin typeface="+mj-ea"/>
              <a:ea typeface="+mj-ea"/>
              <a:cs typeface="DejaVu San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9400" y="215900"/>
            <a:ext cx="670952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dirty="0" smtClean="0">
                <a:solidFill>
                  <a:srgbClr val="000000"/>
                </a:solidFill>
              </a:rPr>
              <a:t>1. </a:t>
            </a:r>
            <a:r>
              <a:rPr lang="ko-KR" altLang="en-US" sz="4400" dirty="0" smtClean="0">
                <a:solidFill>
                  <a:srgbClr val="000000"/>
                </a:solidFill>
              </a:rPr>
              <a:t>통계 </a:t>
            </a:r>
            <a:r>
              <a:rPr lang="en-US" altLang="ko-KR" sz="4400" dirty="0" smtClean="0">
                <a:solidFill>
                  <a:srgbClr val="000000"/>
                </a:solidFill>
              </a:rPr>
              <a:t>: </a:t>
            </a:r>
            <a:r>
              <a:rPr lang="ko-KR" altLang="en-US" sz="4400" b="0" dirty="0" smtClean="0">
                <a:solidFill>
                  <a:srgbClr val="000000"/>
                </a:solidFill>
              </a:rPr>
              <a:t>객관적 수치</a:t>
            </a:r>
            <a:endParaRPr sz="4400" b="0" dirty="0"/>
          </a:p>
        </p:txBody>
      </p:sp>
      <p:sp>
        <p:nvSpPr>
          <p:cNvPr id="10" name="object 10"/>
          <p:cNvSpPr/>
          <p:nvPr/>
        </p:nvSpPr>
        <p:spPr>
          <a:xfrm>
            <a:off x="1816976" y="4081043"/>
            <a:ext cx="4495800" cy="673100"/>
          </a:xfrm>
          <a:custGeom>
            <a:avLst/>
            <a:gdLst/>
            <a:ahLst/>
            <a:cxnLst/>
            <a:rect l="l" t="t" r="r" b="b"/>
            <a:pathLst>
              <a:path w="4495800" h="673100">
                <a:moveTo>
                  <a:pt x="0" y="0"/>
                </a:moveTo>
                <a:lnTo>
                  <a:pt x="4495800" y="0"/>
                </a:lnTo>
                <a:lnTo>
                  <a:pt x="4495800" y="673100"/>
                </a:lnTo>
                <a:lnTo>
                  <a:pt x="0" y="67310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13" name="object 4"/>
          <p:cNvSpPr txBox="1"/>
          <p:nvPr/>
        </p:nvSpPr>
        <p:spPr>
          <a:xfrm>
            <a:off x="3073400" y="6485367"/>
            <a:ext cx="22866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b="1" dirty="0" smtClean="0">
                <a:latin typeface="+mn-ea"/>
                <a:cs typeface="DejaVu Sans"/>
              </a:rPr>
              <a:t>2016</a:t>
            </a:r>
            <a:r>
              <a:rPr lang="ko-KR" altLang="en-US" sz="2000" b="1" dirty="0" smtClean="0">
                <a:latin typeface="+mn-ea"/>
                <a:cs typeface="DejaVu Sans"/>
              </a:rPr>
              <a:t>년 </a:t>
            </a:r>
            <a:r>
              <a:rPr lang="en-US" altLang="ko-KR" sz="2000" b="1" dirty="0" smtClean="0">
                <a:latin typeface="+mn-ea"/>
                <a:cs typeface="DejaVu Sans"/>
              </a:rPr>
              <a:t>1</a:t>
            </a:r>
            <a:r>
              <a:rPr lang="ko-KR" altLang="en-US" sz="2000" b="1" dirty="0" smtClean="0">
                <a:latin typeface="+mn-ea"/>
                <a:cs typeface="DejaVu Sans"/>
              </a:rPr>
              <a:t>위</a:t>
            </a:r>
            <a:endParaRPr sz="2000" b="1" dirty="0">
              <a:latin typeface="+mn-ea"/>
              <a:cs typeface="DejaVu Sans"/>
            </a:endParaRPr>
          </a:p>
        </p:txBody>
      </p:sp>
      <p:sp>
        <p:nvSpPr>
          <p:cNvPr id="14" name="object 4"/>
          <p:cNvSpPr txBox="1"/>
          <p:nvPr/>
        </p:nvSpPr>
        <p:spPr>
          <a:xfrm>
            <a:off x="7721270" y="6489642"/>
            <a:ext cx="22866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b="1" dirty="0" smtClean="0">
                <a:latin typeface="+mn-ea"/>
                <a:cs typeface="DejaVu Sans"/>
              </a:rPr>
              <a:t>2017</a:t>
            </a:r>
            <a:r>
              <a:rPr lang="ko-KR" altLang="en-US" sz="2000" b="1" dirty="0" smtClean="0">
                <a:latin typeface="+mn-ea"/>
                <a:cs typeface="DejaVu Sans"/>
              </a:rPr>
              <a:t>년 </a:t>
            </a:r>
            <a:r>
              <a:rPr lang="en-US" altLang="ko-KR" sz="2000" b="1" dirty="0" smtClean="0">
                <a:latin typeface="+mn-ea"/>
                <a:cs typeface="DejaVu Sans"/>
              </a:rPr>
              <a:t>1</a:t>
            </a:r>
            <a:r>
              <a:rPr lang="ko-KR" altLang="en-US" sz="2000" b="1" dirty="0" smtClean="0">
                <a:latin typeface="+mn-ea"/>
                <a:cs typeface="DejaVu Sans"/>
              </a:rPr>
              <a:t>위</a:t>
            </a:r>
            <a:endParaRPr sz="2000" b="1" dirty="0">
              <a:latin typeface="+mn-ea"/>
              <a:cs typeface="DejaVu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6100" y="2120900"/>
            <a:ext cx="1028700" cy="377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15400" y="2209800"/>
            <a:ext cx="889000" cy="365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94400" y="2171700"/>
            <a:ext cx="914400" cy="3695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57900" y="3166998"/>
            <a:ext cx="698898" cy="1723549"/>
          </a:xfrm>
          <a:prstGeom prst="rect">
            <a:avLst/>
          </a:prstGeom>
          <a:ln w="76200">
            <a:solidFill>
              <a:srgbClr val="F05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endParaRPr lang="en-US" altLang="ko-KR" sz="1600" b="1" dirty="0" smtClean="0">
              <a:latin typeface="+mn-ea"/>
              <a:cs typeface="Times New Roman"/>
            </a:endParaRPr>
          </a:p>
          <a:p>
            <a:pPr algn="ctr">
              <a:lnSpc>
                <a:spcPct val="100000"/>
              </a:lnSpc>
            </a:pPr>
            <a:endParaRPr lang="en-US" altLang="ko-KR" sz="1600" b="1" dirty="0">
              <a:latin typeface="+mn-ea"/>
              <a:cs typeface="Times New Roman"/>
            </a:endParaRPr>
          </a:p>
          <a:p>
            <a:pPr algn="ctr">
              <a:lnSpc>
                <a:spcPct val="100000"/>
              </a:lnSpc>
            </a:pPr>
            <a:endParaRPr lang="en-US" altLang="ko-KR" sz="1600" b="1" dirty="0" smtClean="0">
              <a:latin typeface="+mn-ea"/>
              <a:cs typeface="Times New Roman"/>
            </a:endParaRPr>
          </a:p>
          <a:p>
            <a:pPr algn="ctr">
              <a:lnSpc>
                <a:spcPct val="100000"/>
              </a:lnSpc>
            </a:pPr>
            <a:endParaRPr lang="en-US" altLang="ko-KR" sz="1600" b="1" dirty="0">
              <a:latin typeface="+mn-ea"/>
              <a:cs typeface="Times New Roman"/>
            </a:endParaRPr>
          </a:p>
          <a:p>
            <a:pPr algn="ctr">
              <a:lnSpc>
                <a:spcPct val="100000"/>
              </a:lnSpc>
            </a:pPr>
            <a:endParaRPr lang="en-US" altLang="ko-KR" sz="1600" b="1" dirty="0" smtClean="0">
              <a:latin typeface="+mn-ea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600" b="1" dirty="0" smtClean="0">
                <a:latin typeface="+mn-ea"/>
                <a:cs typeface="Times New Roman"/>
              </a:rPr>
              <a:t>배우고</a:t>
            </a:r>
            <a:endParaRPr lang="en-US" altLang="ko-KR" sz="1600" b="1" dirty="0" smtClean="0">
              <a:latin typeface="+mn-ea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600" b="1" dirty="0">
                <a:latin typeface="+mn-ea"/>
                <a:cs typeface="Times New Roman"/>
              </a:rPr>
              <a:t>싶</a:t>
            </a:r>
            <a:r>
              <a:rPr lang="ko-KR" altLang="en-US" sz="1600" b="1" dirty="0" smtClean="0">
                <a:latin typeface="+mn-ea"/>
                <a:cs typeface="Times New Roman"/>
              </a:rPr>
              <a:t>어요</a:t>
            </a:r>
            <a:endParaRPr sz="1600" b="1" dirty="0">
              <a:latin typeface="+mn-ea"/>
              <a:cs typeface="DejaVu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9926" y="3175000"/>
            <a:ext cx="777874" cy="59247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01600" algn="ctr">
              <a:lnSpc>
                <a:spcPts val="2100"/>
              </a:lnSpc>
              <a:spcBef>
                <a:spcPts val="220"/>
              </a:spcBef>
            </a:pPr>
            <a:r>
              <a:rPr lang="ko-KR" altLang="en-US" sz="1600" b="1" dirty="0" smtClean="0">
                <a:latin typeface="+mn-ea"/>
                <a:cs typeface="DejaVu Sans"/>
              </a:rPr>
              <a:t>관심</a:t>
            </a:r>
            <a:endParaRPr lang="en-US" altLang="ko-KR" sz="1600" b="1" dirty="0" smtClean="0">
              <a:latin typeface="+mn-ea"/>
              <a:cs typeface="DejaVu Sans"/>
            </a:endParaRPr>
          </a:p>
          <a:p>
            <a:pPr marL="12700" marR="5080" indent="101600" algn="ctr">
              <a:lnSpc>
                <a:spcPts val="2100"/>
              </a:lnSpc>
              <a:spcBef>
                <a:spcPts val="220"/>
              </a:spcBef>
            </a:pPr>
            <a:r>
              <a:rPr lang="ko-KR" altLang="en-US" sz="1600" b="1" dirty="0" smtClean="0">
                <a:latin typeface="+mn-ea"/>
                <a:cs typeface="DejaVu Sans"/>
              </a:rPr>
              <a:t>없어요</a:t>
            </a:r>
            <a:endParaRPr sz="1600" dirty="0">
              <a:latin typeface="+mn-ea"/>
              <a:cs typeface="DejaVu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64305" y="3797300"/>
            <a:ext cx="838495" cy="59246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90500" algn="ctr">
              <a:lnSpc>
                <a:spcPts val="2100"/>
              </a:lnSpc>
              <a:spcBef>
                <a:spcPts val="219"/>
              </a:spcBef>
            </a:pPr>
            <a:r>
              <a:rPr lang="ko-KR" altLang="en-US" sz="1600" b="1" dirty="0" smtClean="0">
                <a:latin typeface="+mn-ea"/>
                <a:cs typeface="DejaVu Sans"/>
              </a:rPr>
              <a:t>또</a:t>
            </a:r>
            <a:endParaRPr lang="en-US" altLang="ko-KR" sz="1600" b="1" dirty="0" smtClean="0">
              <a:latin typeface="+mn-ea"/>
              <a:cs typeface="DejaVu Sans"/>
            </a:endParaRPr>
          </a:p>
          <a:p>
            <a:pPr marL="12700" marR="5080" indent="190500" algn="ctr">
              <a:lnSpc>
                <a:spcPts val="2100"/>
              </a:lnSpc>
              <a:spcBef>
                <a:spcPts val="219"/>
              </a:spcBef>
            </a:pPr>
            <a:r>
              <a:rPr lang="ko-KR" altLang="en-US" sz="1600" b="1" dirty="0" smtClean="0">
                <a:latin typeface="+mn-ea"/>
                <a:cs typeface="DejaVu Sans"/>
              </a:rPr>
              <a:t>쓸래요</a:t>
            </a:r>
            <a:endParaRPr sz="1600" dirty="0">
              <a:latin typeface="+mn-ea"/>
              <a:cs typeface="DejaVu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57900" y="6007100"/>
            <a:ext cx="812800" cy="800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86800" y="5930900"/>
            <a:ext cx="1346200" cy="952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24200" y="5880100"/>
            <a:ext cx="939800" cy="952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63071" y="3546983"/>
            <a:ext cx="1755139" cy="1236345"/>
          </a:xfrm>
          <a:custGeom>
            <a:avLst/>
            <a:gdLst/>
            <a:ahLst/>
            <a:cxnLst/>
            <a:rect l="l" t="t" r="r" b="b"/>
            <a:pathLst>
              <a:path w="1755140" h="1236345">
                <a:moveTo>
                  <a:pt x="296861" y="0"/>
                </a:moveTo>
                <a:lnTo>
                  <a:pt x="277550" y="3898"/>
                </a:lnTo>
                <a:lnTo>
                  <a:pt x="261781" y="14528"/>
                </a:lnTo>
                <a:lnTo>
                  <a:pt x="251150" y="30297"/>
                </a:lnTo>
                <a:lnTo>
                  <a:pt x="247252" y="49609"/>
                </a:lnTo>
                <a:lnTo>
                  <a:pt x="247252" y="326627"/>
                </a:lnTo>
                <a:lnTo>
                  <a:pt x="0" y="425846"/>
                </a:lnTo>
                <a:lnTo>
                  <a:pt x="247252" y="525066"/>
                </a:lnTo>
                <a:lnTo>
                  <a:pt x="247252" y="1186656"/>
                </a:lnTo>
                <a:lnTo>
                  <a:pt x="251150" y="1205968"/>
                </a:lnTo>
                <a:lnTo>
                  <a:pt x="261781" y="1221736"/>
                </a:lnTo>
                <a:lnTo>
                  <a:pt x="277550" y="1232367"/>
                </a:lnTo>
                <a:lnTo>
                  <a:pt x="296861" y="1236264"/>
                </a:lnTo>
                <a:lnTo>
                  <a:pt x="1705377" y="1236264"/>
                </a:lnTo>
                <a:lnTo>
                  <a:pt x="1724685" y="1232367"/>
                </a:lnTo>
                <a:lnTo>
                  <a:pt x="1740453" y="1221736"/>
                </a:lnTo>
                <a:lnTo>
                  <a:pt x="1751085" y="1205968"/>
                </a:lnTo>
                <a:lnTo>
                  <a:pt x="1754983" y="1186656"/>
                </a:lnTo>
                <a:lnTo>
                  <a:pt x="1754983" y="49609"/>
                </a:lnTo>
                <a:lnTo>
                  <a:pt x="1751085" y="30297"/>
                </a:lnTo>
                <a:lnTo>
                  <a:pt x="1740453" y="14528"/>
                </a:lnTo>
                <a:lnTo>
                  <a:pt x="1724685" y="3898"/>
                </a:lnTo>
                <a:lnTo>
                  <a:pt x="1705377" y="0"/>
                </a:lnTo>
                <a:lnTo>
                  <a:pt x="296861" y="0"/>
                </a:lnTo>
                <a:close/>
              </a:path>
            </a:pathLst>
          </a:custGeom>
          <a:ln w="12700">
            <a:solidFill>
              <a:srgbClr val="2323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236167" y="3670300"/>
            <a:ext cx="1459816" cy="105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89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200" dirty="0" smtClean="0">
                <a:latin typeface="+mn-ea"/>
                <a:cs typeface="DejaVu Sans"/>
              </a:rPr>
              <a:t>전세계</a:t>
            </a:r>
            <a:endParaRPr lang="en-US" altLang="ko-KR" sz="2200" dirty="0" smtClean="0">
              <a:latin typeface="+mn-ea"/>
              <a:cs typeface="DejaVu Sans"/>
            </a:endParaRPr>
          </a:p>
          <a:p>
            <a:pPr marL="12700" marR="5080" indent="889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200" dirty="0" smtClean="0">
                <a:latin typeface="+mn-ea"/>
                <a:cs typeface="DejaVu Sans"/>
              </a:rPr>
              <a:t>웹 개발자</a:t>
            </a:r>
            <a:endParaRPr lang="en-US" altLang="ko-KR" sz="2200" dirty="0" smtClean="0">
              <a:latin typeface="+mn-ea"/>
              <a:cs typeface="DejaVu Sans"/>
            </a:endParaRPr>
          </a:p>
          <a:p>
            <a:pPr marL="12700" marR="5080" indent="889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2200" dirty="0" smtClean="0">
                <a:latin typeface="+mn-ea"/>
                <a:cs typeface="DejaVu Sans"/>
              </a:rPr>
              <a:t>43%</a:t>
            </a:r>
            <a:endParaRPr sz="2200" dirty="0">
              <a:latin typeface="+mn-ea"/>
              <a:cs typeface="DejaVu San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10307319" y="9345932"/>
            <a:ext cx="2548254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dirty="0"/>
              <a:t>%P JU! 7VF.KT 0QFO 4FNJOBS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645400" y="8836478"/>
            <a:ext cx="518095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 smtClean="0">
                <a:latin typeface="DejaVu Sans"/>
                <a:cs typeface="DejaVu Sans"/>
              </a:rPr>
              <a:t>출처 </a:t>
            </a:r>
            <a:r>
              <a:rPr lang="en-US" altLang="ko-KR" sz="1600" dirty="0" smtClean="0">
                <a:latin typeface="DejaVu Sans"/>
                <a:cs typeface="DejaVu Sans"/>
              </a:rPr>
              <a:t>: </a:t>
            </a:r>
            <a:r>
              <a:rPr lang="en-US" sz="1600" dirty="0" smtClean="0">
                <a:latin typeface="DejaVu Sans"/>
                <a:cs typeface="DejaVu Sans"/>
              </a:rPr>
              <a:t>https://stateofjs.com/2017/front-end/results/</a:t>
            </a:r>
            <a:endParaRPr sz="1600" dirty="0">
              <a:latin typeface="DejaVu Sans"/>
              <a:cs typeface="DejaVu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76150" y="7309667"/>
            <a:ext cx="1012126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dirty="0" smtClean="0">
                <a:solidFill>
                  <a:srgbClr val="232323"/>
                </a:solidFill>
                <a:latin typeface="DejaVu Sans"/>
                <a:cs typeface="DejaVu Sans"/>
              </a:rPr>
              <a:t>2017</a:t>
            </a:r>
            <a:r>
              <a:rPr lang="ko-KR" altLang="en-US" sz="4800" b="1" dirty="0" smtClean="0">
                <a:solidFill>
                  <a:srgbClr val="232323"/>
                </a:solidFill>
                <a:latin typeface="DejaVu Sans"/>
                <a:cs typeface="DejaVu Sans"/>
              </a:rPr>
              <a:t>년 전세계 웹 개발자 설문조사</a:t>
            </a:r>
            <a:endParaRPr sz="4800" dirty="0">
              <a:latin typeface="DejaVu Sans"/>
              <a:cs typeface="DejaVu Sans"/>
            </a:endParaRPr>
          </a:p>
        </p:txBody>
      </p:sp>
      <p:sp>
        <p:nvSpPr>
          <p:cNvPr id="19" name="object 9"/>
          <p:cNvSpPr txBox="1">
            <a:spLocks/>
          </p:cNvSpPr>
          <p:nvPr/>
        </p:nvSpPr>
        <p:spPr>
          <a:xfrm>
            <a:off x="279400" y="215900"/>
            <a:ext cx="670952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4400" kern="0" dirty="0" smtClean="0">
                <a:solidFill>
                  <a:srgbClr val="000000"/>
                </a:solidFill>
              </a:rPr>
              <a:t>1. </a:t>
            </a:r>
            <a:r>
              <a:rPr lang="ko-KR" altLang="en-US" sz="4400" kern="0" dirty="0" smtClean="0">
                <a:solidFill>
                  <a:srgbClr val="000000"/>
                </a:solidFill>
              </a:rPr>
              <a:t>통계 </a:t>
            </a:r>
            <a:r>
              <a:rPr lang="en-US" altLang="ko-KR" sz="4400" kern="0" dirty="0" smtClean="0">
                <a:solidFill>
                  <a:srgbClr val="000000"/>
                </a:solidFill>
              </a:rPr>
              <a:t>: </a:t>
            </a:r>
            <a:r>
              <a:rPr lang="ko-KR" altLang="en-US" sz="4400" b="0" kern="0" dirty="0" smtClean="0">
                <a:solidFill>
                  <a:srgbClr val="000000"/>
                </a:solidFill>
              </a:rPr>
              <a:t>객관적 수치</a:t>
            </a:r>
            <a:endParaRPr lang="ko-KR" altLang="en-US" sz="4400" b="0" kern="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9200" y="1778000"/>
            <a:ext cx="34417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37400" y="1778000"/>
            <a:ext cx="3098800" cy="1270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5180" y="3998424"/>
            <a:ext cx="4637834" cy="21840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99549" y="4012651"/>
            <a:ext cx="3895794" cy="25793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11400" y="3073400"/>
            <a:ext cx="380682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dirty="0" smtClean="0">
                <a:latin typeface="+mn-ea"/>
                <a:cs typeface="DejaVu Sans"/>
              </a:rPr>
              <a:t>다음</a:t>
            </a:r>
            <a:r>
              <a:rPr lang="en-US" dirty="0" smtClean="0">
                <a:latin typeface="+mn-ea"/>
                <a:cs typeface="DejaVu Sans"/>
              </a:rPr>
              <a:t> </a:t>
            </a:r>
            <a:r>
              <a:rPr lang="ko-KR" altLang="en-US" dirty="0" smtClean="0">
                <a:latin typeface="+mn-ea"/>
                <a:cs typeface="DejaVu Sans"/>
              </a:rPr>
              <a:t>프로젝트도 </a:t>
            </a:r>
            <a:r>
              <a:rPr lang="en-US" altLang="ko-KR" dirty="0" smtClean="0">
                <a:latin typeface="+mn-ea"/>
                <a:cs typeface="DejaVu Sans"/>
              </a:rPr>
              <a:t>Vue.js</a:t>
            </a:r>
            <a:r>
              <a:rPr lang="ko-KR" altLang="en-US" dirty="0" smtClean="0">
                <a:latin typeface="+mn-ea"/>
                <a:cs typeface="DejaVu Sans"/>
              </a:rPr>
              <a:t>를 </a:t>
            </a:r>
            <a:r>
              <a:rPr lang="ko-KR" altLang="en-US" dirty="0" err="1" smtClean="0">
                <a:latin typeface="+mn-ea"/>
                <a:cs typeface="DejaVu Sans"/>
              </a:rPr>
              <a:t>쓸거에요</a:t>
            </a:r>
            <a:endParaRPr dirty="0">
              <a:latin typeface="+mn-ea"/>
              <a:cs typeface="DejaVu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60385" y="3073400"/>
            <a:ext cx="42350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dirty="0" smtClean="0">
                <a:latin typeface="+mn-ea"/>
                <a:cs typeface="DejaVu Sans"/>
              </a:rPr>
              <a:t>기존</a:t>
            </a:r>
            <a:r>
              <a:rPr lang="en-US" dirty="0" smtClean="0">
                <a:latin typeface="+mn-ea"/>
                <a:cs typeface="DejaVu Sans"/>
              </a:rPr>
              <a:t> </a:t>
            </a:r>
            <a:r>
              <a:rPr lang="ko-KR" altLang="en-US" dirty="0" smtClean="0">
                <a:latin typeface="+mn-ea"/>
                <a:cs typeface="DejaVu Sans"/>
              </a:rPr>
              <a:t>기술 </a:t>
            </a:r>
            <a:r>
              <a:rPr lang="ko-KR" altLang="en-US" dirty="0" err="1" smtClean="0">
                <a:latin typeface="+mn-ea"/>
                <a:cs typeface="DejaVu Sans"/>
              </a:rPr>
              <a:t>스택과</a:t>
            </a:r>
            <a:r>
              <a:rPr lang="ko-KR" altLang="en-US" dirty="0" smtClean="0">
                <a:latin typeface="+mn-ea"/>
                <a:cs typeface="DejaVu Sans"/>
              </a:rPr>
              <a:t> 함께 사용하기 쉬워요</a:t>
            </a:r>
            <a:endParaRPr dirty="0">
              <a:latin typeface="+mn-ea"/>
              <a:cs typeface="DejaVu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05825" y="4293044"/>
            <a:ext cx="4867275" cy="565785"/>
          </a:xfrm>
          <a:custGeom>
            <a:avLst/>
            <a:gdLst/>
            <a:ahLst/>
            <a:cxnLst/>
            <a:rect l="l" t="t" r="r" b="b"/>
            <a:pathLst>
              <a:path w="4867275" h="565785">
                <a:moveTo>
                  <a:pt x="0" y="0"/>
                </a:moveTo>
                <a:lnTo>
                  <a:pt x="4866805" y="0"/>
                </a:lnTo>
                <a:lnTo>
                  <a:pt x="4866805" y="565500"/>
                </a:lnTo>
                <a:lnTo>
                  <a:pt x="0" y="565500"/>
                </a:lnTo>
                <a:lnTo>
                  <a:pt x="0" y="0"/>
                </a:lnTo>
                <a:close/>
              </a:path>
            </a:pathLst>
          </a:custGeom>
          <a:ln w="1016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57415" y="4305744"/>
            <a:ext cx="4189729" cy="385445"/>
          </a:xfrm>
          <a:custGeom>
            <a:avLst/>
            <a:gdLst/>
            <a:ahLst/>
            <a:cxnLst/>
            <a:rect l="l" t="t" r="r" b="b"/>
            <a:pathLst>
              <a:path w="4189729" h="385445">
                <a:moveTo>
                  <a:pt x="0" y="0"/>
                </a:moveTo>
                <a:lnTo>
                  <a:pt x="4189437" y="0"/>
                </a:lnTo>
                <a:lnTo>
                  <a:pt x="4189437" y="385362"/>
                </a:lnTo>
                <a:lnTo>
                  <a:pt x="0" y="385362"/>
                </a:lnTo>
                <a:lnTo>
                  <a:pt x="0" y="0"/>
                </a:lnTo>
                <a:close/>
              </a:path>
            </a:pathLst>
          </a:custGeom>
          <a:ln w="1016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61110" y="6936740"/>
            <a:ext cx="10727690" cy="1361911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lang="en-US" sz="4800" b="1" dirty="0" smtClean="0">
                <a:solidFill>
                  <a:srgbClr val="232323"/>
                </a:solidFill>
                <a:latin typeface="+mj-ea"/>
                <a:ea typeface="+mj-ea"/>
                <a:cs typeface="DejaVu Sans"/>
              </a:rPr>
              <a:t>State of Vue.js 2017</a:t>
            </a:r>
          </a:p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lang="en-US" sz="2400" dirty="0" smtClean="0">
                <a:solidFill>
                  <a:srgbClr val="232323"/>
                </a:solidFill>
                <a:latin typeface="+mj-ea"/>
                <a:ea typeface="+mj-ea"/>
                <a:cs typeface="DejaVu Sans"/>
              </a:rPr>
              <a:t>88</a:t>
            </a:r>
            <a:r>
              <a:rPr lang="ko-KR" altLang="en-US" sz="2400" dirty="0" smtClean="0">
                <a:solidFill>
                  <a:srgbClr val="232323"/>
                </a:solidFill>
                <a:latin typeface="+mj-ea"/>
                <a:ea typeface="+mj-ea"/>
                <a:cs typeface="DejaVu Sans"/>
              </a:rPr>
              <a:t>개국</a:t>
            </a:r>
            <a:r>
              <a:rPr lang="en-US" altLang="ko-KR" sz="2400" dirty="0" smtClean="0">
                <a:solidFill>
                  <a:srgbClr val="232323"/>
                </a:solidFill>
                <a:latin typeface="+mj-ea"/>
                <a:ea typeface="+mj-ea"/>
                <a:cs typeface="DejaVu Sans"/>
              </a:rPr>
              <a:t>. </a:t>
            </a:r>
            <a:r>
              <a:rPr lang="ko-KR" altLang="en-US" sz="2400" dirty="0" smtClean="0">
                <a:solidFill>
                  <a:srgbClr val="232323"/>
                </a:solidFill>
                <a:latin typeface="+mj-ea"/>
                <a:ea typeface="+mj-ea"/>
                <a:cs typeface="DejaVu Sans"/>
              </a:rPr>
              <a:t>개발자 </a:t>
            </a:r>
            <a:r>
              <a:rPr lang="en-US" altLang="ko-KR" sz="2400" dirty="0" smtClean="0">
                <a:solidFill>
                  <a:srgbClr val="232323"/>
                </a:solidFill>
                <a:latin typeface="+mj-ea"/>
                <a:ea typeface="+mj-ea"/>
                <a:cs typeface="DejaVu Sans"/>
              </a:rPr>
              <a:t>1126</a:t>
            </a:r>
            <a:r>
              <a:rPr lang="ko-KR" altLang="en-US" sz="2400" dirty="0" smtClean="0">
                <a:solidFill>
                  <a:srgbClr val="232323"/>
                </a:solidFill>
                <a:latin typeface="+mj-ea"/>
                <a:ea typeface="+mj-ea"/>
                <a:cs typeface="DejaVu Sans"/>
              </a:rPr>
              <a:t>명의 설문결과</a:t>
            </a:r>
            <a:endParaRPr sz="2400" dirty="0">
              <a:latin typeface="+mj-ea"/>
              <a:ea typeface="+mj-ea"/>
              <a:cs typeface="DejaVu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46348" y="8836478"/>
            <a:ext cx="278003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 smtClean="0"/>
              <a:t>출처</a:t>
            </a:r>
            <a:r>
              <a:rPr lang="en-US" altLang="ko-KR" sz="1600" dirty="0" smtClean="0"/>
              <a:t>: State of Vue.js 2017 Report</a:t>
            </a:r>
            <a:endParaRPr sz="1600" dirty="0">
              <a:latin typeface="DejaVu Sans"/>
              <a:cs typeface="DejaVu Sans"/>
            </a:endParaRPr>
          </a:p>
        </p:txBody>
      </p:sp>
      <p:sp>
        <p:nvSpPr>
          <p:cNvPr id="16" name="object 9"/>
          <p:cNvSpPr txBox="1">
            <a:spLocks/>
          </p:cNvSpPr>
          <p:nvPr/>
        </p:nvSpPr>
        <p:spPr>
          <a:xfrm>
            <a:off x="279400" y="215900"/>
            <a:ext cx="670952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4400" kern="0" dirty="0" smtClean="0">
                <a:solidFill>
                  <a:srgbClr val="000000"/>
                </a:solidFill>
              </a:rPr>
              <a:t>1. </a:t>
            </a:r>
            <a:r>
              <a:rPr lang="ko-KR" altLang="en-US" sz="4400" kern="0" dirty="0" smtClean="0">
                <a:solidFill>
                  <a:srgbClr val="000000"/>
                </a:solidFill>
              </a:rPr>
              <a:t>통계 </a:t>
            </a:r>
            <a:r>
              <a:rPr lang="en-US" altLang="ko-KR" sz="4400" kern="0" dirty="0" smtClean="0">
                <a:solidFill>
                  <a:srgbClr val="000000"/>
                </a:solidFill>
              </a:rPr>
              <a:t>: </a:t>
            </a:r>
            <a:r>
              <a:rPr lang="ko-KR" altLang="en-US" sz="4400" b="0" kern="0" dirty="0" smtClean="0">
                <a:solidFill>
                  <a:srgbClr val="000000"/>
                </a:solidFill>
              </a:rPr>
              <a:t>객관적 수치</a:t>
            </a:r>
            <a:endParaRPr lang="ko-KR" altLang="en-US" sz="4400" b="0" kern="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29300" y="4648200"/>
            <a:ext cx="39497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800" b="1" dirty="0" err="1" smtClean="0">
                <a:solidFill>
                  <a:srgbClr val="232323"/>
                </a:solidFill>
                <a:latin typeface="DejaVu Sans"/>
                <a:cs typeface="DejaVu Sans"/>
              </a:rPr>
              <a:t>처럼</a:t>
            </a:r>
            <a:r>
              <a:rPr lang="ko-KR" altLang="en-US" sz="4800" b="1" dirty="0" err="1" smtClean="0">
                <a:solidFill>
                  <a:srgbClr val="232323"/>
                </a:solidFill>
                <a:latin typeface="DejaVu Sans"/>
                <a:cs typeface="DejaVu Sans"/>
              </a:rPr>
              <a:t>쉬운</a:t>
            </a:r>
            <a:r>
              <a:rPr lang="ko-KR" altLang="en-US" sz="4800" b="1" dirty="0" smtClean="0">
                <a:solidFill>
                  <a:srgbClr val="232323"/>
                </a:solidFill>
                <a:latin typeface="DejaVu Sans"/>
                <a:cs typeface="DejaVu Sans"/>
              </a:rPr>
              <a:t> 사용</a:t>
            </a:r>
            <a:endParaRPr sz="4800" dirty="0">
              <a:latin typeface="DejaVu Sans"/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70356" y="3251200"/>
            <a:ext cx="2069987" cy="214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7" name="object 9"/>
          <p:cNvSpPr txBox="1">
            <a:spLocks/>
          </p:cNvSpPr>
          <p:nvPr/>
        </p:nvSpPr>
        <p:spPr>
          <a:xfrm>
            <a:off x="279400" y="215900"/>
            <a:ext cx="7137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4400" kern="0" dirty="0" smtClean="0">
                <a:solidFill>
                  <a:srgbClr val="000000"/>
                </a:solidFill>
              </a:rPr>
              <a:t>2. </a:t>
            </a:r>
            <a:r>
              <a:rPr lang="ko-KR" altLang="en-US" sz="4400" kern="0" dirty="0" err="1" smtClean="0">
                <a:solidFill>
                  <a:srgbClr val="000000"/>
                </a:solidFill>
              </a:rPr>
              <a:t>사용성</a:t>
            </a:r>
            <a:r>
              <a:rPr lang="ko-KR" altLang="en-US" sz="4400" kern="0" dirty="0" smtClean="0">
                <a:solidFill>
                  <a:srgbClr val="000000"/>
                </a:solidFill>
              </a:rPr>
              <a:t> </a:t>
            </a:r>
            <a:r>
              <a:rPr lang="en-US" altLang="ko-KR" sz="4400" kern="0" dirty="0" smtClean="0">
                <a:solidFill>
                  <a:srgbClr val="000000"/>
                </a:solidFill>
              </a:rPr>
              <a:t>: </a:t>
            </a:r>
            <a:r>
              <a:rPr lang="ko-KR" altLang="en-US" sz="4400" b="0" kern="0" dirty="0" smtClean="0">
                <a:solidFill>
                  <a:srgbClr val="000000"/>
                </a:solidFill>
              </a:rPr>
              <a:t>얼마나 편리한가</a:t>
            </a:r>
            <a:endParaRPr lang="ko-KR" altLang="en-US" sz="4400" b="0" kern="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2171700"/>
            <a:ext cx="5003800" cy="314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77100" y="2159000"/>
            <a:ext cx="4584700" cy="3797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2765" y="1574800"/>
            <a:ext cx="1219836" cy="3667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300" dirty="0" smtClean="0">
                <a:latin typeface="+mn-ea"/>
                <a:cs typeface="DejaVu Sans"/>
              </a:rPr>
              <a:t>jQuery</a:t>
            </a:r>
            <a:endParaRPr sz="2300" dirty="0">
              <a:latin typeface="+mn-ea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13" y="1574800"/>
            <a:ext cx="1099510" cy="3667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300" dirty="0" smtClean="0">
                <a:latin typeface="+mn-ea"/>
                <a:cs typeface="DejaVu Sans"/>
              </a:rPr>
              <a:t>Vue.js</a:t>
            </a:r>
            <a:endParaRPr sz="2300" dirty="0">
              <a:latin typeface="+mn-ea"/>
              <a:cs typeface="DejaVu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4958" y="3022600"/>
            <a:ext cx="241323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b="1" spc="-80" dirty="0" smtClean="0">
                <a:solidFill>
                  <a:srgbClr val="FFFFFF"/>
                </a:solidFill>
                <a:latin typeface="DejaVu Sans"/>
                <a:cs typeface="DejaVu Sans"/>
              </a:rPr>
              <a:t>CDN </a:t>
            </a:r>
            <a:r>
              <a:rPr lang="ko-KR" altLang="en-US" sz="2000" b="1" spc="-80" dirty="0" smtClean="0">
                <a:solidFill>
                  <a:srgbClr val="FFFFFF"/>
                </a:solidFill>
                <a:latin typeface="DejaVu Sans"/>
                <a:cs typeface="DejaVu Sans"/>
              </a:rPr>
              <a:t>라이브러리로딩</a:t>
            </a:r>
            <a:endParaRPr sz="2000" dirty="0">
              <a:latin typeface="DejaVu Sans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12900" y="4533900"/>
            <a:ext cx="7035800" cy="521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8288" y="3409086"/>
            <a:ext cx="5050155" cy="507365"/>
          </a:xfrm>
          <a:custGeom>
            <a:avLst/>
            <a:gdLst/>
            <a:ahLst/>
            <a:cxnLst/>
            <a:rect l="l" t="t" r="r" b="b"/>
            <a:pathLst>
              <a:path w="5050155" h="507364">
                <a:moveTo>
                  <a:pt x="0" y="0"/>
                </a:moveTo>
                <a:lnTo>
                  <a:pt x="5049570" y="0"/>
                </a:lnTo>
                <a:lnTo>
                  <a:pt x="5049570" y="507220"/>
                </a:lnTo>
                <a:lnTo>
                  <a:pt x="0" y="507220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57351" y="3112338"/>
            <a:ext cx="4617085" cy="358140"/>
          </a:xfrm>
          <a:custGeom>
            <a:avLst/>
            <a:gdLst/>
            <a:ahLst/>
            <a:cxnLst/>
            <a:rect l="l" t="t" r="r" b="b"/>
            <a:pathLst>
              <a:path w="4617084" h="358139">
                <a:moveTo>
                  <a:pt x="0" y="0"/>
                </a:moveTo>
                <a:lnTo>
                  <a:pt x="4616881" y="0"/>
                </a:lnTo>
                <a:lnTo>
                  <a:pt x="4616881" y="357987"/>
                </a:lnTo>
                <a:lnTo>
                  <a:pt x="0" y="357987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15" name="object 9"/>
          <p:cNvSpPr txBox="1">
            <a:spLocks/>
          </p:cNvSpPr>
          <p:nvPr/>
        </p:nvSpPr>
        <p:spPr>
          <a:xfrm>
            <a:off x="279400" y="215900"/>
            <a:ext cx="7137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4400" kern="0" dirty="0" smtClean="0">
                <a:solidFill>
                  <a:srgbClr val="000000"/>
                </a:solidFill>
              </a:rPr>
              <a:t>2. </a:t>
            </a:r>
            <a:r>
              <a:rPr lang="ko-KR" altLang="en-US" sz="4400" kern="0" dirty="0" err="1" smtClean="0">
                <a:solidFill>
                  <a:srgbClr val="000000"/>
                </a:solidFill>
              </a:rPr>
              <a:t>사용성</a:t>
            </a:r>
            <a:r>
              <a:rPr lang="ko-KR" altLang="en-US" sz="4400" kern="0" dirty="0" smtClean="0">
                <a:solidFill>
                  <a:srgbClr val="000000"/>
                </a:solidFill>
              </a:rPr>
              <a:t> </a:t>
            </a:r>
            <a:r>
              <a:rPr lang="en-US" altLang="ko-KR" sz="4400" kern="0" dirty="0" smtClean="0">
                <a:solidFill>
                  <a:srgbClr val="000000"/>
                </a:solidFill>
              </a:rPr>
              <a:t>: </a:t>
            </a:r>
            <a:r>
              <a:rPr lang="ko-KR" altLang="en-US" sz="4400" b="0" kern="0" dirty="0" smtClean="0">
                <a:solidFill>
                  <a:srgbClr val="000000"/>
                </a:solidFill>
              </a:rPr>
              <a:t>얼마나 편리한가</a:t>
            </a:r>
            <a:endParaRPr lang="ko-KR" altLang="en-US" sz="4400" b="0" kern="0" dirty="0"/>
          </a:p>
        </p:txBody>
      </p:sp>
      <p:sp>
        <p:nvSpPr>
          <p:cNvPr id="16" name="object 6"/>
          <p:cNvSpPr txBox="1"/>
          <p:nvPr/>
        </p:nvSpPr>
        <p:spPr>
          <a:xfrm>
            <a:off x="9387540" y="3527610"/>
            <a:ext cx="241323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b="1" spc="-80" dirty="0" smtClean="0">
                <a:solidFill>
                  <a:srgbClr val="FFFFFF"/>
                </a:solidFill>
                <a:latin typeface="DejaVu Sans"/>
                <a:cs typeface="DejaVu Sans"/>
              </a:rPr>
              <a:t>CDN </a:t>
            </a:r>
            <a:r>
              <a:rPr lang="ko-KR" altLang="en-US" sz="2000" b="1" spc="-80" dirty="0" smtClean="0">
                <a:solidFill>
                  <a:srgbClr val="FFFFFF"/>
                </a:solidFill>
                <a:latin typeface="DejaVu Sans"/>
                <a:cs typeface="DejaVu Sans"/>
              </a:rPr>
              <a:t>라이브러리로딩</a:t>
            </a:r>
            <a:endParaRPr sz="2000" dirty="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75894"/>
            <a:ext cx="12928655" cy="5481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282700"/>
            <a:ext cx="11557000" cy="365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4200" y="1155700"/>
            <a:ext cx="952500" cy="939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9" name="object 9"/>
          <p:cNvSpPr txBox="1">
            <a:spLocks/>
          </p:cNvSpPr>
          <p:nvPr/>
        </p:nvSpPr>
        <p:spPr>
          <a:xfrm>
            <a:off x="279400" y="215900"/>
            <a:ext cx="7137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4400" kern="0" dirty="0" smtClean="0">
                <a:solidFill>
                  <a:srgbClr val="000000"/>
                </a:solidFill>
              </a:rPr>
              <a:t>2. </a:t>
            </a:r>
            <a:r>
              <a:rPr lang="ko-KR" altLang="en-US" sz="4400" kern="0" dirty="0" err="1" smtClean="0">
                <a:solidFill>
                  <a:srgbClr val="000000"/>
                </a:solidFill>
              </a:rPr>
              <a:t>사용성</a:t>
            </a:r>
            <a:r>
              <a:rPr lang="ko-KR" altLang="en-US" sz="4400" kern="0" dirty="0" smtClean="0">
                <a:solidFill>
                  <a:srgbClr val="000000"/>
                </a:solidFill>
              </a:rPr>
              <a:t> </a:t>
            </a:r>
            <a:r>
              <a:rPr lang="en-US" altLang="ko-KR" sz="4400" kern="0" dirty="0" smtClean="0">
                <a:solidFill>
                  <a:srgbClr val="000000"/>
                </a:solidFill>
              </a:rPr>
              <a:t>: </a:t>
            </a:r>
            <a:r>
              <a:rPr lang="ko-KR" altLang="en-US" sz="4400" b="0" kern="0" dirty="0" smtClean="0">
                <a:solidFill>
                  <a:srgbClr val="000000"/>
                </a:solidFill>
              </a:rPr>
              <a:t>얼마나 편리한가</a:t>
            </a:r>
            <a:endParaRPr lang="ko-KR" altLang="en-US" sz="4400" b="0" kern="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75894"/>
            <a:ext cx="12928655" cy="5481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282700"/>
            <a:ext cx="11557000" cy="365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5" name="object 5"/>
          <p:cNvSpPr/>
          <p:nvPr/>
        </p:nvSpPr>
        <p:spPr>
          <a:xfrm>
            <a:off x="1854200" y="1155700"/>
            <a:ext cx="952500" cy="939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556232"/>
            <a:ext cx="8340684" cy="6976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5600" y="2260600"/>
            <a:ext cx="7073900" cy="5156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46400" y="2209800"/>
            <a:ext cx="1346200" cy="952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/>
          <p:cNvSpPr txBox="1">
            <a:spLocks/>
          </p:cNvSpPr>
          <p:nvPr/>
        </p:nvSpPr>
        <p:spPr>
          <a:xfrm>
            <a:off x="279400" y="215900"/>
            <a:ext cx="7137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4400" kern="0" dirty="0" smtClean="0">
                <a:solidFill>
                  <a:srgbClr val="000000"/>
                </a:solidFill>
              </a:rPr>
              <a:t>2. </a:t>
            </a:r>
            <a:r>
              <a:rPr lang="ko-KR" altLang="en-US" sz="4400" kern="0" dirty="0" err="1" smtClean="0">
                <a:solidFill>
                  <a:srgbClr val="000000"/>
                </a:solidFill>
              </a:rPr>
              <a:t>사용성</a:t>
            </a:r>
            <a:r>
              <a:rPr lang="ko-KR" altLang="en-US" sz="4400" kern="0" dirty="0" smtClean="0">
                <a:solidFill>
                  <a:srgbClr val="000000"/>
                </a:solidFill>
              </a:rPr>
              <a:t> </a:t>
            </a:r>
            <a:r>
              <a:rPr lang="en-US" altLang="ko-KR" sz="4400" kern="0" dirty="0" smtClean="0">
                <a:solidFill>
                  <a:srgbClr val="000000"/>
                </a:solidFill>
              </a:rPr>
              <a:t>: </a:t>
            </a:r>
            <a:r>
              <a:rPr lang="ko-KR" altLang="en-US" sz="4400" b="0" kern="0" dirty="0" smtClean="0">
                <a:solidFill>
                  <a:srgbClr val="000000"/>
                </a:solidFill>
              </a:rPr>
              <a:t>얼마나 편리한가</a:t>
            </a:r>
            <a:endParaRPr lang="ko-KR" altLang="en-US" sz="4400" b="0" kern="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575894"/>
            <a:ext cx="12928655" cy="5481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1282700"/>
            <a:ext cx="11557000" cy="365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54200" y="1155700"/>
            <a:ext cx="952500" cy="939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556232"/>
            <a:ext cx="8340684" cy="6976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5600" y="2260600"/>
            <a:ext cx="7073900" cy="5156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46400" y="2209800"/>
            <a:ext cx="1346200" cy="952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-182"/>
            <a:ext cx="13004800" cy="9753782"/>
          </a:xfrm>
          <a:custGeom>
            <a:avLst/>
            <a:gdLst/>
            <a:ahLst/>
            <a:cxnLst/>
            <a:rect l="l" t="t" r="r" b="b"/>
            <a:pathLst>
              <a:path w="13004800" h="9272270">
                <a:moveTo>
                  <a:pt x="0" y="9272088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9272088"/>
                </a:lnTo>
                <a:lnTo>
                  <a:pt x="0" y="9272088"/>
                </a:lnTo>
                <a:close/>
              </a:path>
            </a:pathLst>
          </a:custGeom>
          <a:solidFill>
            <a:srgbClr val="000000">
              <a:alpha val="14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2570" y="1508046"/>
            <a:ext cx="9052229" cy="76331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64100" y="2209800"/>
            <a:ext cx="7581900" cy="5803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70700" y="2273300"/>
            <a:ext cx="812800" cy="812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546100" y="8150892"/>
            <a:ext cx="11379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err="1" smtClean="0"/>
              <a:t>입문자를</a:t>
            </a:r>
            <a:r>
              <a:rPr lang="ko-KR" altLang="en-US" dirty="0" smtClean="0"/>
              <a:t> 배려한 가이드 문서</a:t>
            </a:r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5521248" y="3735870"/>
            <a:ext cx="5646420" cy="0"/>
          </a:xfrm>
          <a:custGeom>
            <a:avLst/>
            <a:gdLst/>
            <a:ahLst/>
            <a:cxnLst/>
            <a:rect l="l" t="t" r="r" b="b"/>
            <a:pathLst>
              <a:path w="5646420">
                <a:moveTo>
                  <a:pt x="0" y="0"/>
                </a:moveTo>
                <a:lnTo>
                  <a:pt x="5646204" y="0"/>
                </a:lnTo>
              </a:path>
            </a:pathLst>
          </a:custGeom>
          <a:ln w="3175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21248" y="4010190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>
                <a:moveTo>
                  <a:pt x="0" y="0"/>
                </a:moveTo>
                <a:lnTo>
                  <a:pt x="804945" y="0"/>
                </a:lnTo>
              </a:path>
            </a:pathLst>
          </a:custGeom>
          <a:ln w="3175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55006" y="6966280"/>
            <a:ext cx="7205345" cy="909319"/>
          </a:xfrm>
          <a:custGeom>
            <a:avLst/>
            <a:gdLst/>
            <a:ahLst/>
            <a:cxnLst/>
            <a:rect l="l" t="t" r="r" b="b"/>
            <a:pathLst>
              <a:path w="7205345" h="909320">
                <a:moveTo>
                  <a:pt x="0" y="0"/>
                </a:moveTo>
                <a:lnTo>
                  <a:pt x="7205167" y="0"/>
                </a:lnTo>
                <a:lnTo>
                  <a:pt x="7205167" y="909239"/>
                </a:lnTo>
                <a:lnTo>
                  <a:pt x="0" y="90923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9"/>
          <p:cNvSpPr txBox="1">
            <a:spLocks/>
          </p:cNvSpPr>
          <p:nvPr/>
        </p:nvSpPr>
        <p:spPr>
          <a:xfrm>
            <a:off x="279400" y="215900"/>
            <a:ext cx="7137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4400" kern="0" dirty="0" smtClean="0">
                <a:solidFill>
                  <a:srgbClr val="000000"/>
                </a:solidFill>
              </a:rPr>
              <a:t>2. </a:t>
            </a:r>
            <a:r>
              <a:rPr lang="ko-KR" altLang="en-US" sz="4400" kern="0" dirty="0" err="1" smtClean="0">
                <a:solidFill>
                  <a:srgbClr val="000000"/>
                </a:solidFill>
              </a:rPr>
              <a:t>사용성</a:t>
            </a:r>
            <a:r>
              <a:rPr lang="ko-KR" altLang="en-US" sz="4400" kern="0" dirty="0" smtClean="0">
                <a:solidFill>
                  <a:srgbClr val="000000"/>
                </a:solidFill>
              </a:rPr>
              <a:t> </a:t>
            </a:r>
            <a:r>
              <a:rPr lang="en-US" altLang="ko-KR" sz="4400" kern="0" dirty="0" smtClean="0">
                <a:solidFill>
                  <a:srgbClr val="000000"/>
                </a:solidFill>
              </a:rPr>
              <a:t>: </a:t>
            </a:r>
            <a:r>
              <a:rPr lang="ko-KR" altLang="en-US" sz="4400" b="0" kern="0" dirty="0" smtClean="0">
                <a:solidFill>
                  <a:srgbClr val="000000"/>
                </a:solidFill>
              </a:rPr>
              <a:t>얼마나 편리한가</a:t>
            </a:r>
            <a:endParaRPr lang="ko-KR" altLang="en-US" sz="4400" b="0" kern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3A4F65">
              <a:alpha val="97889"/>
            </a:srgbClr>
          </a:solidFill>
        </p:spPr>
        <p:txBody>
          <a:bodyPr wrap="square" lIns="0" tIns="0" rIns="0" bIns="0" rtlCol="0"/>
          <a:lstStyle/>
          <a:p>
            <a:endParaRPr sz="4000" dirty="0">
              <a:solidFill>
                <a:srgbClr val="3E5268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346462"/>
            <a:ext cx="1264285" cy="0"/>
          </a:xfrm>
          <a:custGeom>
            <a:avLst/>
            <a:gdLst/>
            <a:ahLst/>
            <a:cxnLst/>
            <a:rect l="l" t="t" r="r" b="b"/>
            <a:pathLst>
              <a:path w="1264285">
                <a:moveTo>
                  <a:pt x="0" y="0"/>
                </a:moveTo>
                <a:lnTo>
                  <a:pt x="1264248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58900" y="1155700"/>
            <a:ext cx="1720214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1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97000" y="2819400"/>
            <a:ext cx="70180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b="1" dirty="0" smtClean="0">
                <a:solidFill>
                  <a:srgbClr val="FFFFFF"/>
                </a:solidFill>
                <a:latin typeface="+mj-ea"/>
                <a:ea typeface="+mj-ea"/>
                <a:cs typeface="DejaVu Sans"/>
              </a:rPr>
              <a:t>현대 </a:t>
            </a:r>
            <a:r>
              <a:rPr lang="ko-KR" altLang="en-US" sz="4000" b="1" dirty="0" err="1" smtClean="0">
                <a:solidFill>
                  <a:srgbClr val="FFFFFF"/>
                </a:solidFill>
                <a:latin typeface="+mj-ea"/>
                <a:ea typeface="+mj-ea"/>
                <a:cs typeface="DejaVu Sans"/>
              </a:rPr>
              <a:t>프런트엔드</a:t>
            </a:r>
            <a:r>
              <a:rPr lang="ko-KR" altLang="en-US" sz="4000" b="1" dirty="0" smtClean="0">
                <a:solidFill>
                  <a:srgbClr val="FFFFFF"/>
                </a:solidFill>
                <a:latin typeface="+mj-ea"/>
                <a:ea typeface="+mj-ea"/>
                <a:cs typeface="DejaVu Sans"/>
              </a:rPr>
              <a:t> 개발과 </a:t>
            </a:r>
            <a:r>
              <a:rPr lang="en-US" altLang="ko-KR" sz="4000" b="1" dirty="0" smtClean="0">
                <a:solidFill>
                  <a:srgbClr val="FFFFFF"/>
                </a:solidFill>
                <a:latin typeface="+mj-ea"/>
                <a:ea typeface="+mj-ea"/>
                <a:cs typeface="DejaVu Sans"/>
              </a:rPr>
              <a:t>Vue.js</a:t>
            </a:r>
            <a:endParaRPr sz="4000" dirty="0">
              <a:latin typeface="+mj-ea"/>
              <a:ea typeface="+mj-ea"/>
              <a:cs typeface="DejaVu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77863" y="4681265"/>
            <a:ext cx="6626936" cy="4853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52563" y="5223687"/>
            <a:ext cx="5102860" cy="3463128"/>
          </a:xfrm>
          <a:prstGeom prst="rect">
            <a:avLst/>
          </a:prstGeom>
          <a:solidFill>
            <a:srgbClr val="FFFFFF">
              <a:alpha val="98999"/>
            </a:srgbClr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 dirty="0">
              <a:latin typeface="+mj-ea"/>
              <a:ea typeface="+mj-ea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2500" b="1" dirty="0" smtClean="0">
                <a:solidFill>
                  <a:srgbClr val="2C2C2C"/>
                </a:solidFill>
                <a:latin typeface="+mj-ea"/>
                <a:ea typeface="+mj-ea"/>
                <a:cs typeface="DejaVu Sans"/>
              </a:rPr>
              <a:t>Subjects</a:t>
            </a:r>
          </a:p>
          <a:p>
            <a:pPr algn="ctr">
              <a:lnSpc>
                <a:spcPct val="100000"/>
              </a:lnSpc>
            </a:pPr>
            <a:endParaRPr sz="2500" dirty="0">
              <a:latin typeface="+mj-ea"/>
              <a:ea typeface="+mj-ea"/>
              <a:cs typeface="DejaVu Sans"/>
            </a:endParaRPr>
          </a:p>
          <a:p>
            <a:pPr marL="886459" indent="-457200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tabLst>
                <a:tab pos="911860" algn="l"/>
              </a:tabLst>
            </a:pPr>
            <a:r>
              <a:rPr lang="en-US" sz="2000" dirty="0" smtClean="0">
                <a:solidFill>
                  <a:srgbClr val="2C2C2C"/>
                </a:solidFill>
                <a:latin typeface="+mj-ea"/>
                <a:ea typeface="+mj-ea"/>
                <a:cs typeface="DejaVu Sans"/>
              </a:rPr>
              <a:t>2018</a:t>
            </a:r>
            <a:r>
              <a:rPr lang="ko-KR" altLang="en-US" sz="2000" dirty="0" smtClean="0">
                <a:solidFill>
                  <a:srgbClr val="2C2C2C"/>
                </a:solidFill>
                <a:latin typeface="+mj-ea"/>
                <a:ea typeface="+mj-ea"/>
                <a:cs typeface="DejaVu Sans"/>
              </a:rPr>
              <a:t>년 </a:t>
            </a:r>
            <a:r>
              <a:rPr lang="ko-KR" altLang="en-US" sz="2000" dirty="0" err="1" smtClean="0">
                <a:solidFill>
                  <a:srgbClr val="2C2C2C"/>
                </a:solidFill>
                <a:latin typeface="+mj-ea"/>
                <a:ea typeface="+mj-ea"/>
                <a:cs typeface="DejaVu Sans"/>
              </a:rPr>
              <a:t>프런트엔드</a:t>
            </a:r>
            <a:r>
              <a:rPr lang="ko-KR" altLang="en-US" sz="2000" dirty="0" smtClean="0">
                <a:solidFill>
                  <a:srgbClr val="2C2C2C"/>
                </a:solidFill>
                <a:latin typeface="+mj-ea"/>
                <a:ea typeface="+mj-ea"/>
                <a:cs typeface="DejaVu Sans"/>
              </a:rPr>
              <a:t> 개발 현황</a:t>
            </a:r>
            <a:endParaRPr lang="en-US" altLang="ko-KR" sz="2000" dirty="0" smtClean="0">
              <a:solidFill>
                <a:srgbClr val="2C2C2C"/>
              </a:solidFill>
              <a:latin typeface="+mj-ea"/>
              <a:ea typeface="+mj-ea"/>
              <a:cs typeface="DejaVu Sans"/>
            </a:endParaRPr>
          </a:p>
          <a:p>
            <a:pPr marL="886459" indent="-457200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tabLst>
                <a:tab pos="911860" algn="l"/>
              </a:tabLst>
            </a:pPr>
            <a:r>
              <a:rPr lang="en-US" sz="2000" dirty="0" smtClean="0">
                <a:latin typeface="+mj-ea"/>
                <a:ea typeface="+mj-ea"/>
                <a:cs typeface="DejaVu Sans"/>
              </a:rPr>
              <a:t>Vue.js</a:t>
            </a:r>
            <a:r>
              <a:rPr lang="ko-KR" altLang="en-US" sz="2000" dirty="0" smtClean="0">
                <a:latin typeface="+mj-ea"/>
                <a:ea typeface="+mj-ea"/>
                <a:cs typeface="DejaVu Sans"/>
              </a:rPr>
              <a:t>가 </a:t>
            </a:r>
            <a:r>
              <a:rPr lang="ko-KR" altLang="en-US" sz="2000" dirty="0" err="1" smtClean="0">
                <a:latin typeface="+mj-ea"/>
                <a:ea typeface="+mj-ea"/>
                <a:cs typeface="DejaVu Sans"/>
              </a:rPr>
              <a:t>주목받는</a:t>
            </a:r>
            <a:r>
              <a:rPr lang="ko-KR" altLang="en-US" sz="2000" dirty="0" smtClean="0">
                <a:latin typeface="+mj-ea"/>
                <a:ea typeface="+mj-ea"/>
                <a:cs typeface="DejaVu Sans"/>
              </a:rPr>
              <a:t> 이유</a:t>
            </a:r>
            <a:endParaRPr lang="en-US" altLang="ko-KR" sz="2000" dirty="0" smtClean="0">
              <a:latin typeface="+mj-ea"/>
              <a:ea typeface="+mj-ea"/>
              <a:cs typeface="DejaVu Sans"/>
            </a:endParaRPr>
          </a:p>
          <a:p>
            <a:pPr marL="886459" indent="-457200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tabLst>
                <a:tab pos="911860" algn="l"/>
              </a:tabLst>
            </a:pPr>
            <a:r>
              <a:rPr lang="en-US" sz="2000" dirty="0" smtClean="0">
                <a:latin typeface="+mj-ea"/>
                <a:ea typeface="+mj-ea"/>
                <a:cs typeface="DejaVu Sans"/>
              </a:rPr>
              <a:t>Angular vs React vs </a:t>
            </a:r>
            <a:r>
              <a:rPr lang="en-US" sz="2000" dirty="0" err="1" smtClean="0">
                <a:latin typeface="+mj-ea"/>
                <a:ea typeface="+mj-ea"/>
                <a:cs typeface="DejaVu Sans"/>
              </a:rPr>
              <a:t>Vue</a:t>
            </a:r>
            <a:endParaRPr lang="en-US" sz="2000" dirty="0" smtClean="0">
              <a:latin typeface="+mj-ea"/>
              <a:ea typeface="+mj-ea"/>
              <a:cs typeface="DejaVu Sans"/>
            </a:endParaRPr>
          </a:p>
          <a:p>
            <a:pPr marL="886459" indent="-457200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tabLst>
                <a:tab pos="911860" algn="l"/>
              </a:tabLst>
            </a:pPr>
            <a:r>
              <a:rPr lang="en-US" sz="2000" dirty="0" smtClean="0">
                <a:latin typeface="+mj-ea"/>
                <a:ea typeface="+mj-ea"/>
                <a:cs typeface="DejaVu Sans"/>
              </a:rPr>
              <a:t>Vue.js </a:t>
            </a:r>
            <a:r>
              <a:rPr lang="ko-KR" altLang="en-US" sz="2000" dirty="0" smtClean="0">
                <a:latin typeface="+mj-ea"/>
                <a:ea typeface="+mj-ea"/>
                <a:cs typeface="DejaVu Sans"/>
              </a:rPr>
              <a:t>살펴보기</a:t>
            </a:r>
            <a:endParaRPr lang="en-US" altLang="ko-KR" sz="2000" dirty="0" smtClean="0">
              <a:latin typeface="+mj-ea"/>
              <a:ea typeface="+mj-ea"/>
              <a:cs typeface="DejaVu Sans"/>
            </a:endParaRPr>
          </a:p>
          <a:p>
            <a:pPr marL="886459" indent="-457200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tabLst>
                <a:tab pos="911860" algn="l"/>
              </a:tabLst>
            </a:pPr>
            <a:endParaRPr lang="en-US" altLang="ko-KR" sz="2500" dirty="0" smtClean="0">
              <a:latin typeface="+mj-ea"/>
              <a:ea typeface="+mj-ea"/>
              <a:cs typeface="DejaVu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72500" y="2286000"/>
            <a:ext cx="2590800" cy="334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3100" y="2273300"/>
            <a:ext cx="6286500" cy="497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1040" y="4357759"/>
            <a:ext cx="1410335" cy="813435"/>
          </a:xfrm>
          <a:custGeom>
            <a:avLst/>
            <a:gdLst/>
            <a:ahLst/>
            <a:cxnLst/>
            <a:rect l="l" t="t" r="r" b="b"/>
            <a:pathLst>
              <a:path w="1410334" h="813435">
                <a:moveTo>
                  <a:pt x="0" y="813248"/>
                </a:moveTo>
                <a:lnTo>
                  <a:pt x="1349522" y="34898"/>
                </a:lnTo>
                <a:lnTo>
                  <a:pt x="1410030" y="0"/>
                </a:lnTo>
              </a:path>
            </a:pathLst>
          </a:custGeom>
          <a:ln w="1397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17319" y="4126166"/>
            <a:ext cx="595630" cy="497840"/>
          </a:xfrm>
          <a:custGeom>
            <a:avLst/>
            <a:gdLst/>
            <a:ahLst/>
            <a:cxnLst/>
            <a:rect l="l" t="t" r="r" b="b"/>
            <a:pathLst>
              <a:path w="595629" h="497839">
                <a:moveTo>
                  <a:pt x="595299" y="0"/>
                </a:moveTo>
                <a:lnTo>
                  <a:pt x="0" y="35471"/>
                </a:lnTo>
                <a:lnTo>
                  <a:pt x="266496" y="497522"/>
                </a:lnTo>
                <a:lnTo>
                  <a:pt x="595299" y="0"/>
                </a:lnTo>
                <a:close/>
              </a:path>
            </a:pathLst>
          </a:custGeom>
          <a:solidFill>
            <a:srgbClr val="F0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7800" y="5168900"/>
            <a:ext cx="2070100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00" y="3035300"/>
            <a:ext cx="1244600" cy="444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74900" y="5168900"/>
            <a:ext cx="12192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53565" y="7493000"/>
            <a:ext cx="93097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4800" b="1" dirty="0" err="1" smtClean="0">
                <a:solidFill>
                  <a:srgbClr val="232323"/>
                </a:solidFill>
                <a:latin typeface="DejaVu Sans"/>
                <a:cs typeface="DejaVu Sans"/>
              </a:rPr>
              <a:t>컴포넌트별</a:t>
            </a:r>
            <a:r>
              <a:rPr lang="ko-KR" altLang="en-US" sz="4800" b="1" dirty="0" smtClean="0">
                <a:solidFill>
                  <a:srgbClr val="232323"/>
                </a:solidFill>
                <a:latin typeface="DejaVu Sans"/>
                <a:cs typeface="DejaVu Sans"/>
              </a:rPr>
              <a:t> 코드 관리</a:t>
            </a:r>
            <a:endParaRPr sz="4800" dirty="0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01900" y="6515100"/>
            <a:ext cx="1993900" cy="431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 txBox="1">
            <a:spLocks/>
          </p:cNvSpPr>
          <p:nvPr/>
        </p:nvSpPr>
        <p:spPr>
          <a:xfrm>
            <a:off x="279400" y="215900"/>
            <a:ext cx="7137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4400" kern="0" dirty="0" smtClean="0">
                <a:solidFill>
                  <a:srgbClr val="000000"/>
                </a:solidFill>
              </a:rPr>
              <a:t>2. </a:t>
            </a:r>
            <a:r>
              <a:rPr lang="ko-KR" altLang="en-US" sz="4400" kern="0" dirty="0" err="1" smtClean="0">
                <a:solidFill>
                  <a:srgbClr val="000000"/>
                </a:solidFill>
              </a:rPr>
              <a:t>사용성</a:t>
            </a:r>
            <a:r>
              <a:rPr lang="ko-KR" altLang="en-US" sz="4400" kern="0" dirty="0" smtClean="0">
                <a:solidFill>
                  <a:srgbClr val="000000"/>
                </a:solidFill>
              </a:rPr>
              <a:t> </a:t>
            </a:r>
            <a:r>
              <a:rPr lang="en-US" altLang="ko-KR" sz="4400" kern="0" dirty="0" smtClean="0">
                <a:solidFill>
                  <a:srgbClr val="000000"/>
                </a:solidFill>
              </a:rPr>
              <a:t>: </a:t>
            </a:r>
            <a:r>
              <a:rPr lang="ko-KR" altLang="en-US" sz="4400" b="0" kern="0" dirty="0" smtClean="0">
                <a:solidFill>
                  <a:srgbClr val="000000"/>
                </a:solidFill>
              </a:rPr>
              <a:t>얼마나 편리한가</a:t>
            </a:r>
            <a:endParaRPr lang="ko-KR" altLang="en-US" sz="4400" b="0" kern="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2126518" y="3898698"/>
            <a:ext cx="1346835" cy="1346835"/>
          </a:xfrm>
          <a:custGeom>
            <a:avLst/>
            <a:gdLst/>
            <a:ahLst/>
            <a:cxnLst/>
            <a:rect l="l" t="t" r="r" b="b"/>
            <a:pathLst>
              <a:path w="1346835" h="1346835">
                <a:moveTo>
                  <a:pt x="695789" y="0"/>
                </a:moveTo>
                <a:lnTo>
                  <a:pt x="650820" y="0"/>
                </a:lnTo>
                <a:lnTo>
                  <a:pt x="605931" y="2983"/>
                </a:lnTo>
                <a:lnTo>
                  <a:pt x="561284" y="8951"/>
                </a:lnTo>
                <a:lnTo>
                  <a:pt x="517040" y="17903"/>
                </a:lnTo>
                <a:lnTo>
                  <a:pt x="473360" y="29838"/>
                </a:lnTo>
                <a:lnTo>
                  <a:pt x="430406" y="44758"/>
                </a:lnTo>
                <a:lnTo>
                  <a:pt x="388339" y="62661"/>
                </a:lnTo>
                <a:lnTo>
                  <a:pt x="347319" y="83549"/>
                </a:lnTo>
                <a:lnTo>
                  <a:pt x="307509" y="107420"/>
                </a:lnTo>
                <a:lnTo>
                  <a:pt x="269069" y="134275"/>
                </a:lnTo>
                <a:lnTo>
                  <a:pt x="232161" y="164114"/>
                </a:lnTo>
                <a:lnTo>
                  <a:pt x="196946" y="196937"/>
                </a:lnTo>
                <a:lnTo>
                  <a:pt x="164122" y="232153"/>
                </a:lnTo>
                <a:lnTo>
                  <a:pt x="134281" y="269063"/>
                </a:lnTo>
                <a:lnTo>
                  <a:pt x="107425" y="307503"/>
                </a:lnTo>
                <a:lnTo>
                  <a:pt x="83553" y="347314"/>
                </a:lnTo>
                <a:lnTo>
                  <a:pt x="62664" y="388334"/>
                </a:lnTo>
                <a:lnTo>
                  <a:pt x="44760" y="430402"/>
                </a:lnTo>
                <a:lnTo>
                  <a:pt x="29840" y="473356"/>
                </a:lnTo>
                <a:lnTo>
                  <a:pt x="17904" y="517036"/>
                </a:lnTo>
                <a:lnTo>
                  <a:pt x="8952" y="561280"/>
                </a:lnTo>
                <a:lnTo>
                  <a:pt x="2984" y="605928"/>
                </a:lnTo>
                <a:lnTo>
                  <a:pt x="0" y="650816"/>
                </a:lnTo>
                <a:lnTo>
                  <a:pt x="0" y="695786"/>
                </a:lnTo>
                <a:lnTo>
                  <a:pt x="2984" y="740675"/>
                </a:lnTo>
                <a:lnTo>
                  <a:pt x="8952" y="785322"/>
                </a:lnTo>
                <a:lnTo>
                  <a:pt x="17904" y="829566"/>
                </a:lnTo>
                <a:lnTo>
                  <a:pt x="29840" y="873246"/>
                </a:lnTo>
                <a:lnTo>
                  <a:pt x="44760" y="916200"/>
                </a:lnTo>
                <a:lnTo>
                  <a:pt x="62664" y="958268"/>
                </a:lnTo>
                <a:lnTo>
                  <a:pt x="83553" y="999288"/>
                </a:lnTo>
                <a:lnTo>
                  <a:pt x="107425" y="1039099"/>
                </a:lnTo>
                <a:lnTo>
                  <a:pt x="134281" y="1077540"/>
                </a:lnTo>
                <a:lnTo>
                  <a:pt x="164122" y="1114449"/>
                </a:lnTo>
                <a:lnTo>
                  <a:pt x="196946" y="1149665"/>
                </a:lnTo>
                <a:lnTo>
                  <a:pt x="232161" y="1182488"/>
                </a:lnTo>
                <a:lnTo>
                  <a:pt x="269069" y="1212327"/>
                </a:lnTo>
                <a:lnTo>
                  <a:pt x="307509" y="1239182"/>
                </a:lnTo>
                <a:lnTo>
                  <a:pt x="347319" y="1263054"/>
                </a:lnTo>
                <a:lnTo>
                  <a:pt x="388339" y="1283941"/>
                </a:lnTo>
                <a:lnTo>
                  <a:pt x="430406" y="1301844"/>
                </a:lnTo>
                <a:lnTo>
                  <a:pt x="473360" y="1316764"/>
                </a:lnTo>
                <a:lnTo>
                  <a:pt x="517040" y="1328699"/>
                </a:lnTo>
                <a:lnTo>
                  <a:pt x="561284" y="1337651"/>
                </a:lnTo>
                <a:lnTo>
                  <a:pt x="605931" y="1343619"/>
                </a:lnTo>
                <a:lnTo>
                  <a:pt x="650820" y="1346603"/>
                </a:lnTo>
                <a:lnTo>
                  <a:pt x="695789" y="1346603"/>
                </a:lnTo>
                <a:lnTo>
                  <a:pt x="740678" y="1343619"/>
                </a:lnTo>
                <a:lnTo>
                  <a:pt x="785325" y="1337651"/>
                </a:lnTo>
                <a:lnTo>
                  <a:pt x="829569" y="1328699"/>
                </a:lnTo>
                <a:lnTo>
                  <a:pt x="873249" y="1316764"/>
                </a:lnTo>
                <a:lnTo>
                  <a:pt x="916203" y="1301844"/>
                </a:lnTo>
                <a:lnTo>
                  <a:pt x="958270" y="1283941"/>
                </a:lnTo>
                <a:lnTo>
                  <a:pt x="999289" y="1263054"/>
                </a:lnTo>
                <a:lnTo>
                  <a:pt x="1039100" y="1239182"/>
                </a:lnTo>
                <a:lnTo>
                  <a:pt x="1077539" y="1212327"/>
                </a:lnTo>
                <a:lnTo>
                  <a:pt x="1114447" y="1182488"/>
                </a:lnTo>
                <a:lnTo>
                  <a:pt x="1149662" y="1149665"/>
                </a:lnTo>
                <a:lnTo>
                  <a:pt x="1182487" y="1114449"/>
                </a:lnTo>
                <a:lnTo>
                  <a:pt x="1212327" y="1077540"/>
                </a:lnTo>
                <a:lnTo>
                  <a:pt x="1239184" y="1039099"/>
                </a:lnTo>
                <a:lnTo>
                  <a:pt x="1263056" y="999288"/>
                </a:lnTo>
                <a:lnTo>
                  <a:pt x="1283944" y="958268"/>
                </a:lnTo>
                <a:lnTo>
                  <a:pt x="1301849" y="916200"/>
                </a:lnTo>
                <a:lnTo>
                  <a:pt x="1316769" y="873246"/>
                </a:lnTo>
                <a:lnTo>
                  <a:pt x="1328705" y="829566"/>
                </a:lnTo>
                <a:lnTo>
                  <a:pt x="1337657" y="785322"/>
                </a:lnTo>
                <a:lnTo>
                  <a:pt x="1343625" y="740675"/>
                </a:lnTo>
                <a:lnTo>
                  <a:pt x="1346609" y="695786"/>
                </a:lnTo>
                <a:lnTo>
                  <a:pt x="1346609" y="650816"/>
                </a:lnTo>
                <a:lnTo>
                  <a:pt x="1343625" y="605928"/>
                </a:lnTo>
                <a:lnTo>
                  <a:pt x="1337657" y="561280"/>
                </a:lnTo>
                <a:lnTo>
                  <a:pt x="1328705" y="517036"/>
                </a:lnTo>
                <a:lnTo>
                  <a:pt x="1316769" y="473356"/>
                </a:lnTo>
                <a:lnTo>
                  <a:pt x="1301849" y="430402"/>
                </a:lnTo>
                <a:lnTo>
                  <a:pt x="1283944" y="388334"/>
                </a:lnTo>
                <a:lnTo>
                  <a:pt x="1263056" y="347314"/>
                </a:lnTo>
                <a:lnTo>
                  <a:pt x="1239184" y="307503"/>
                </a:lnTo>
                <a:lnTo>
                  <a:pt x="1212327" y="269063"/>
                </a:lnTo>
                <a:lnTo>
                  <a:pt x="1182487" y="232153"/>
                </a:lnTo>
                <a:lnTo>
                  <a:pt x="1149662" y="196937"/>
                </a:lnTo>
                <a:lnTo>
                  <a:pt x="1114447" y="164114"/>
                </a:lnTo>
                <a:lnTo>
                  <a:pt x="1077539" y="134275"/>
                </a:lnTo>
                <a:lnTo>
                  <a:pt x="1039100" y="107420"/>
                </a:lnTo>
                <a:lnTo>
                  <a:pt x="999289" y="83549"/>
                </a:lnTo>
                <a:lnTo>
                  <a:pt x="958270" y="62661"/>
                </a:lnTo>
                <a:lnTo>
                  <a:pt x="916203" y="44758"/>
                </a:lnTo>
                <a:lnTo>
                  <a:pt x="873249" y="29838"/>
                </a:lnTo>
                <a:lnTo>
                  <a:pt x="829569" y="17903"/>
                </a:lnTo>
                <a:lnTo>
                  <a:pt x="785325" y="8951"/>
                </a:lnTo>
                <a:lnTo>
                  <a:pt x="740678" y="2983"/>
                </a:lnTo>
                <a:lnTo>
                  <a:pt x="695789" y="0"/>
                </a:lnTo>
                <a:close/>
              </a:path>
            </a:pathLst>
          </a:custGeom>
          <a:solidFill>
            <a:srgbClr val="4BD2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3267062" y="4889563"/>
            <a:ext cx="7545705" cy="127000"/>
          </a:xfrm>
          <a:custGeom>
            <a:avLst/>
            <a:gdLst/>
            <a:ahLst/>
            <a:cxnLst/>
            <a:rect l="l" t="t" r="r" b="b"/>
            <a:pathLst>
              <a:path w="7545705" h="127000">
                <a:moveTo>
                  <a:pt x="0" y="0"/>
                </a:moveTo>
                <a:lnTo>
                  <a:pt x="7545311" y="0"/>
                </a:lnTo>
                <a:lnTo>
                  <a:pt x="7545311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4BD2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463800" y="4114800"/>
            <a:ext cx="99187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1129665" algn="l"/>
              </a:tabLst>
            </a:pPr>
            <a:r>
              <a:rPr lang="en-US" altLang="ko-KR" sz="4000" kern="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4000" kern="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4000" kern="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Angular vs React vs Vue.js</a:t>
            </a:r>
            <a:endParaRPr lang="ko-KR" altLang="en-US" sz="4000" kern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5300" y="4406900"/>
            <a:ext cx="1409700" cy="140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73200" y="2717800"/>
            <a:ext cx="1993900" cy="142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5000" y="6273800"/>
            <a:ext cx="1155700" cy="1155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37600" y="2959100"/>
            <a:ext cx="952500" cy="952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26410" y="34309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79">
                <a:moveTo>
                  <a:pt x="0" y="0"/>
                </a:moveTo>
                <a:lnTo>
                  <a:pt x="811401" y="0"/>
                </a:lnTo>
                <a:lnTo>
                  <a:pt x="843151" y="0"/>
                </a:lnTo>
              </a:path>
            </a:pathLst>
          </a:custGeom>
          <a:ln w="63500">
            <a:solidFill>
              <a:srgbClr val="61D9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37813" y="3323044"/>
            <a:ext cx="215900" cy="215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96273" y="5112905"/>
            <a:ext cx="973455" cy="0"/>
          </a:xfrm>
          <a:custGeom>
            <a:avLst/>
            <a:gdLst/>
            <a:ahLst/>
            <a:cxnLst/>
            <a:rect l="l" t="t" r="r" b="b"/>
            <a:pathLst>
              <a:path w="973454">
                <a:moveTo>
                  <a:pt x="0" y="0"/>
                </a:moveTo>
                <a:lnTo>
                  <a:pt x="941546" y="0"/>
                </a:lnTo>
                <a:lnTo>
                  <a:pt x="973296" y="0"/>
                </a:lnTo>
              </a:path>
            </a:pathLst>
          </a:custGeom>
          <a:ln w="63500">
            <a:solidFill>
              <a:srgbClr val="C31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37813" y="5004955"/>
            <a:ext cx="215900" cy="215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49626" y="6849453"/>
            <a:ext cx="1229995" cy="0"/>
          </a:xfrm>
          <a:custGeom>
            <a:avLst/>
            <a:gdLst/>
            <a:ahLst/>
            <a:cxnLst/>
            <a:rect l="l" t="t" r="r" b="b"/>
            <a:pathLst>
              <a:path w="1229995">
                <a:moveTo>
                  <a:pt x="0" y="0"/>
                </a:moveTo>
                <a:lnTo>
                  <a:pt x="1198182" y="0"/>
                </a:lnTo>
                <a:lnTo>
                  <a:pt x="1229932" y="0"/>
                </a:lnTo>
              </a:path>
            </a:pathLst>
          </a:custGeom>
          <a:ln w="63500">
            <a:solidFill>
              <a:srgbClr val="40B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47807" y="6741503"/>
            <a:ext cx="215900" cy="215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79000" y="3035300"/>
            <a:ext cx="1752600" cy="787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75200" y="4635500"/>
            <a:ext cx="952500" cy="952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50200" y="4635500"/>
            <a:ext cx="952500" cy="952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86300" y="3035300"/>
            <a:ext cx="1993900" cy="787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04300" y="4686300"/>
            <a:ext cx="1752600" cy="800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70700" y="3149685"/>
            <a:ext cx="1676400" cy="64761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94400" y="4827619"/>
            <a:ext cx="1689100" cy="6587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38700" y="6299200"/>
            <a:ext cx="2463800" cy="1104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title" idx="4294967295"/>
          </p:nvPr>
        </p:nvSpPr>
        <p:spPr>
          <a:xfrm>
            <a:off x="419100" y="215900"/>
            <a:ext cx="73025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400" dirty="0" err="1" smtClean="0">
                <a:solidFill>
                  <a:srgbClr val="000000"/>
                </a:solidFill>
              </a:rPr>
              <a:t>프레임워크별</a:t>
            </a:r>
            <a:r>
              <a:rPr lang="ko-KR" altLang="en-US" sz="4400" dirty="0" smtClean="0">
                <a:solidFill>
                  <a:srgbClr val="000000"/>
                </a:solidFill>
              </a:rPr>
              <a:t> 필요 </a:t>
            </a:r>
            <a:r>
              <a:rPr lang="ko-KR" altLang="en-US" sz="4400" dirty="0" err="1" smtClean="0">
                <a:solidFill>
                  <a:srgbClr val="000000"/>
                </a:solidFill>
              </a:rPr>
              <a:t>기술스택</a:t>
            </a:r>
            <a:endParaRPr sz="4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5300" y="4406900"/>
            <a:ext cx="1409700" cy="140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73200" y="2717800"/>
            <a:ext cx="1993900" cy="142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5000" y="6273800"/>
            <a:ext cx="1155700" cy="1155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26410" y="3430994"/>
            <a:ext cx="843280" cy="0"/>
          </a:xfrm>
          <a:custGeom>
            <a:avLst/>
            <a:gdLst/>
            <a:ahLst/>
            <a:cxnLst/>
            <a:rect l="l" t="t" r="r" b="b"/>
            <a:pathLst>
              <a:path w="843279">
                <a:moveTo>
                  <a:pt x="0" y="0"/>
                </a:moveTo>
                <a:lnTo>
                  <a:pt x="811401" y="0"/>
                </a:lnTo>
                <a:lnTo>
                  <a:pt x="843151" y="0"/>
                </a:lnTo>
              </a:path>
            </a:pathLst>
          </a:custGeom>
          <a:ln w="63500">
            <a:solidFill>
              <a:srgbClr val="61D9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37813" y="3323044"/>
            <a:ext cx="215900" cy="215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96273" y="5112905"/>
            <a:ext cx="973455" cy="0"/>
          </a:xfrm>
          <a:custGeom>
            <a:avLst/>
            <a:gdLst/>
            <a:ahLst/>
            <a:cxnLst/>
            <a:rect l="l" t="t" r="r" b="b"/>
            <a:pathLst>
              <a:path w="973454">
                <a:moveTo>
                  <a:pt x="0" y="0"/>
                </a:moveTo>
                <a:lnTo>
                  <a:pt x="941546" y="0"/>
                </a:lnTo>
                <a:lnTo>
                  <a:pt x="973296" y="0"/>
                </a:lnTo>
              </a:path>
            </a:pathLst>
          </a:custGeom>
          <a:ln w="63500">
            <a:solidFill>
              <a:srgbClr val="C31B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37813" y="5004955"/>
            <a:ext cx="215900" cy="215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49626" y="6849453"/>
            <a:ext cx="1229995" cy="0"/>
          </a:xfrm>
          <a:custGeom>
            <a:avLst/>
            <a:gdLst/>
            <a:ahLst/>
            <a:cxnLst/>
            <a:rect l="l" t="t" r="r" b="b"/>
            <a:pathLst>
              <a:path w="1229995">
                <a:moveTo>
                  <a:pt x="0" y="0"/>
                </a:moveTo>
                <a:lnTo>
                  <a:pt x="1198182" y="0"/>
                </a:lnTo>
                <a:lnTo>
                  <a:pt x="1229932" y="0"/>
                </a:lnTo>
              </a:path>
            </a:pathLst>
          </a:custGeom>
          <a:ln w="63500">
            <a:solidFill>
              <a:srgbClr val="40B8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47807" y="6741503"/>
            <a:ext cx="215900" cy="215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648199" y="4889500"/>
            <a:ext cx="6221054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dirty="0" smtClean="0">
                <a:latin typeface="+mn-ea"/>
                <a:cs typeface="DejaVu Sans"/>
              </a:rPr>
              <a:t>https://angular.io/guide/quickstart</a:t>
            </a:r>
            <a:endParaRPr sz="2500" dirty="0">
              <a:latin typeface="+mn-ea"/>
              <a:cs typeface="DejaVu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8200" y="3200400"/>
            <a:ext cx="74168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dirty="0" smtClean="0">
                <a:latin typeface="+mn-ea"/>
                <a:cs typeface="DejaVu Sans"/>
              </a:rPr>
              <a:t>https://reactjs.org/docs/hello-world.html</a:t>
            </a:r>
            <a:endParaRPr sz="2500" dirty="0">
              <a:latin typeface="+mn-ea"/>
              <a:cs typeface="DejaVu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8199" y="6616700"/>
            <a:ext cx="7972817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dirty="0" smtClean="0">
                <a:latin typeface="+mn-ea"/>
                <a:cs typeface="DejaVu Sans"/>
              </a:rPr>
              <a:t>https://vuejs.org/v2/guide/#Getting-Start</a:t>
            </a:r>
            <a:endParaRPr sz="2500" dirty="0">
              <a:latin typeface="+mn-ea"/>
              <a:cs typeface="DejaVu Sans"/>
            </a:endParaRPr>
          </a:p>
        </p:txBody>
      </p:sp>
      <p:sp>
        <p:nvSpPr>
          <p:cNvPr id="17" name="object 20"/>
          <p:cNvSpPr txBox="1">
            <a:spLocks/>
          </p:cNvSpPr>
          <p:nvPr/>
        </p:nvSpPr>
        <p:spPr>
          <a:xfrm>
            <a:off x="419100" y="215900"/>
            <a:ext cx="73025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ko-KR" altLang="en-US" sz="4400" kern="0" smtClean="0">
                <a:solidFill>
                  <a:srgbClr val="000000"/>
                </a:solidFill>
              </a:rPr>
              <a:t>프레임워크별 필요 기술스택</a:t>
            </a:r>
            <a:endParaRPr lang="ko-KR" altLang="en-US" sz="4400" kern="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8700" y="1778000"/>
            <a:ext cx="35687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88260" y="8216900"/>
            <a:ext cx="299974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600" dirty="0" smtClean="0">
                <a:latin typeface="DejaVu Sans"/>
                <a:cs typeface="DejaVu Sans"/>
              </a:rPr>
              <a:t>프로젝트 구조</a:t>
            </a:r>
            <a:endParaRPr sz="2600" dirty="0">
              <a:latin typeface="DejaVu Sans"/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18400" y="7061200"/>
            <a:ext cx="3124200" cy="1143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56500" y="3568700"/>
            <a:ext cx="4673600" cy="283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56500" y="1727200"/>
            <a:ext cx="2425700" cy="1143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43800" y="6705600"/>
            <a:ext cx="1397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+mn-ea"/>
                <a:cs typeface="Andale Mono"/>
              </a:rPr>
              <a:t>index.html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569200" y="3200400"/>
            <a:ext cx="222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+mn-ea"/>
                <a:cs typeface="Andale Mono"/>
              </a:rPr>
              <a:t>app.component.ts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594600" y="1346200"/>
            <a:ext cx="2494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+mn-ea"/>
                <a:cs typeface="Andale Mono"/>
              </a:rPr>
              <a:t>app.component.html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title" idx="4294967295"/>
          </p:nvPr>
        </p:nvSpPr>
        <p:spPr>
          <a:xfrm>
            <a:off x="1327785" y="268287"/>
            <a:ext cx="250761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Angular</a:t>
            </a:r>
            <a:endParaRPr sz="4400" b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5900" y="101600"/>
            <a:ext cx="1041400" cy="1028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89067" y="2346842"/>
            <a:ext cx="1801495" cy="1553845"/>
          </a:xfrm>
          <a:custGeom>
            <a:avLst/>
            <a:gdLst/>
            <a:ahLst/>
            <a:cxnLst/>
            <a:rect l="l" t="t" r="r" b="b"/>
            <a:pathLst>
              <a:path w="1801495" h="1553845">
                <a:moveTo>
                  <a:pt x="0" y="1553555"/>
                </a:moveTo>
                <a:lnTo>
                  <a:pt x="1782096" y="16588"/>
                </a:lnTo>
                <a:lnTo>
                  <a:pt x="1801330" y="0"/>
                </a:lnTo>
              </a:path>
            </a:pathLst>
          </a:custGeom>
          <a:ln w="508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01484" y="2224087"/>
            <a:ext cx="231775" cy="220345"/>
          </a:xfrm>
          <a:custGeom>
            <a:avLst/>
            <a:gdLst/>
            <a:ahLst/>
            <a:cxnLst/>
            <a:rect l="l" t="t" r="r" b="b"/>
            <a:pathLst>
              <a:path w="231775" h="220344">
                <a:moveTo>
                  <a:pt x="231241" y="0"/>
                </a:moveTo>
                <a:lnTo>
                  <a:pt x="0" y="58559"/>
                </a:lnTo>
                <a:lnTo>
                  <a:pt x="139344" y="220129"/>
                </a:lnTo>
                <a:lnTo>
                  <a:pt x="231241" y="0"/>
                </a:lnTo>
                <a:close/>
              </a:path>
            </a:pathLst>
          </a:custGeom>
          <a:solidFill>
            <a:srgbClr val="F0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08918" y="4524832"/>
            <a:ext cx="2096135" cy="0"/>
          </a:xfrm>
          <a:custGeom>
            <a:avLst/>
            <a:gdLst/>
            <a:ahLst/>
            <a:cxnLst/>
            <a:rect l="l" t="t" r="r" b="b"/>
            <a:pathLst>
              <a:path w="2096134">
                <a:moveTo>
                  <a:pt x="0" y="0"/>
                </a:moveTo>
                <a:lnTo>
                  <a:pt x="2070455" y="0"/>
                </a:lnTo>
                <a:lnTo>
                  <a:pt x="2095855" y="0"/>
                </a:lnTo>
              </a:path>
            </a:pathLst>
          </a:custGeom>
          <a:ln w="508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79373" y="4418152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0" y="0"/>
                </a:moveTo>
                <a:lnTo>
                  <a:pt x="0" y="213359"/>
                </a:lnTo>
                <a:lnTo>
                  <a:pt x="213360" y="106679"/>
                </a:lnTo>
                <a:lnTo>
                  <a:pt x="0" y="0"/>
                </a:lnTo>
                <a:close/>
              </a:path>
            </a:pathLst>
          </a:custGeom>
          <a:solidFill>
            <a:srgbClr val="F0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86427" y="5969812"/>
            <a:ext cx="2804795" cy="1508760"/>
          </a:xfrm>
          <a:custGeom>
            <a:avLst/>
            <a:gdLst/>
            <a:ahLst/>
            <a:cxnLst/>
            <a:rect l="l" t="t" r="r" b="b"/>
            <a:pathLst>
              <a:path w="2804795" h="1508759">
                <a:moveTo>
                  <a:pt x="0" y="0"/>
                </a:moveTo>
                <a:lnTo>
                  <a:pt x="2782165" y="1496534"/>
                </a:lnTo>
                <a:lnTo>
                  <a:pt x="2804534" y="1508566"/>
                </a:lnTo>
              </a:path>
            </a:pathLst>
          </a:custGeom>
          <a:ln w="50799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18057" y="7372387"/>
            <a:ext cx="238760" cy="195580"/>
          </a:xfrm>
          <a:custGeom>
            <a:avLst/>
            <a:gdLst/>
            <a:ahLst/>
            <a:cxnLst/>
            <a:rect l="l" t="t" r="r" b="b"/>
            <a:pathLst>
              <a:path w="238759" h="195579">
                <a:moveTo>
                  <a:pt x="101066" y="0"/>
                </a:moveTo>
                <a:lnTo>
                  <a:pt x="0" y="187909"/>
                </a:lnTo>
                <a:lnTo>
                  <a:pt x="238429" y="195033"/>
                </a:lnTo>
                <a:lnTo>
                  <a:pt x="101066" y="0"/>
                </a:lnTo>
                <a:close/>
              </a:path>
            </a:pathLst>
          </a:custGeom>
          <a:solidFill>
            <a:srgbClr val="F0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031920" y="2285275"/>
            <a:ext cx="1747520" cy="3691890"/>
          </a:xfrm>
          <a:custGeom>
            <a:avLst/>
            <a:gdLst/>
            <a:ahLst/>
            <a:cxnLst/>
            <a:rect l="l" t="t" r="r" b="b"/>
            <a:pathLst>
              <a:path w="1747520" h="3691890">
                <a:moveTo>
                  <a:pt x="567593" y="3691382"/>
                </a:moveTo>
                <a:lnTo>
                  <a:pt x="611919" y="3671822"/>
                </a:lnTo>
                <a:lnTo>
                  <a:pt x="655534" y="3651279"/>
                </a:lnTo>
                <a:lnTo>
                  <a:pt x="698428" y="3629772"/>
                </a:lnTo>
                <a:lnTo>
                  <a:pt x="740594" y="3607318"/>
                </a:lnTo>
                <a:lnTo>
                  <a:pt x="782024" y="3583936"/>
                </a:lnTo>
                <a:lnTo>
                  <a:pt x="822707" y="3559643"/>
                </a:lnTo>
                <a:lnTo>
                  <a:pt x="862637" y="3534458"/>
                </a:lnTo>
                <a:lnTo>
                  <a:pt x="901805" y="3508399"/>
                </a:lnTo>
                <a:lnTo>
                  <a:pt x="940202" y="3481484"/>
                </a:lnTo>
                <a:lnTo>
                  <a:pt x="977819" y="3453730"/>
                </a:lnTo>
                <a:lnTo>
                  <a:pt x="1014649" y="3425157"/>
                </a:lnTo>
                <a:lnTo>
                  <a:pt x="1050683" y="3395781"/>
                </a:lnTo>
                <a:lnTo>
                  <a:pt x="1085912" y="3365621"/>
                </a:lnTo>
                <a:lnTo>
                  <a:pt x="1120328" y="3334695"/>
                </a:lnTo>
                <a:lnTo>
                  <a:pt x="1153923" y="3303021"/>
                </a:lnTo>
                <a:lnTo>
                  <a:pt x="1186688" y="3270617"/>
                </a:lnTo>
                <a:lnTo>
                  <a:pt x="1218614" y="3237501"/>
                </a:lnTo>
                <a:lnTo>
                  <a:pt x="1249694" y="3203692"/>
                </a:lnTo>
                <a:lnTo>
                  <a:pt x="1279918" y="3169206"/>
                </a:lnTo>
                <a:lnTo>
                  <a:pt x="1309279" y="3134063"/>
                </a:lnTo>
                <a:lnTo>
                  <a:pt x="1337767" y="3098280"/>
                </a:lnTo>
                <a:lnTo>
                  <a:pt x="1365375" y="3061875"/>
                </a:lnTo>
                <a:lnTo>
                  <a:pt x="1392093" y="3024867"/>
                </a:lnTo>
                <a:lnTo>
                  <a:pt x="1417914" y="2987273"/>
                </a:lnTo>
                <a:lnTo>
                  <a:pt x="1442829" y="2949111"/>
                </a:lnTo>
                <a:lnTo>
                  <a:pt x="1466830" y="2910400"/>
                </a:lnTo>
                <a:lnTo>
                  <a:pt x="1489907" y="2871157"/>
                </a:lnTo>
                <a:lnTo>
                  <a:pt x="1512054" y="2831401"/>
                </a:lnTo>
                <a:lnTo>
                  <a:pt x="1533260" y="2791150"/>
                </a:lnTo>
                <a:lnTo>
                  <a:pt x="1553518" y="2750421"/>
                </a:lnTo>
                <a:lnTo>
                  <a:pt x="1572820" y="2709232"/>
                </a:lnTo>
                <a:lnTo>
                  <a:pt x="1591156" y="2667603"/>
                </a:lnTo>
                <a:lnTo>
                  <a:pt x="1608519" y="2625550"/>
                </a:lnTo>
                <a:lnTo>
                  <a:pt x="1624899" y="2583092"/>
                </a:lnTo>
                <a:lnTo>
                  <a:pt x="1640289" y="2540246"/>
                </a:lnTo>
                <a:lnTo>
                  <a:pt x="1654680" y="2497032"/>
                </a:lnTo>
                <a:lnTo>
                  <a:pt x="1668064" y="2453466"/>
                </a:lnTo>
                <a:lnTo>
                  <a:pt x="1680432" y="2409568"/>
                </a:lnTo>
                <a:lnTo>
                  <a:pt x="1691775" y="2365354"/>
                </a:lnTo>
                <a:lnTo>
                  <a:pt x="1702085" y="2320843"/>
                </a:lnTo>
                <a:lnTo>
                  <a:pt x="1711355" y="2276054"/>
                </a:lnTo>
                <a:lnTo>
                  <a:pt x="1719574" y="2231003"/>
                </a:lnTo>
                <a:lnTo>
                  <a:pt x="1726736" y="2185710"/>
                </a:lnTo>
                <a:lnTo>
                  <a:pt x="1732830" y="2140192"/>
                </a:lnTo>
                <a:lnTo>
                  <a:pt x="1737850" y="2094467"/>
                </a:lnTo>
                <a:lnTo>
                  <a:pt x="1741786" y="2048553"/>
                </a:lnTo>
                <a:lnTo>
                  <a:pt x="1744630" y="2002469"/>
                </a:lnTo>
                <a:lnTo>
                  <a:pt x="1746374" y="1956231"/>
                </a:lnTo>
                <a:lnTo>
                  <a:pt x="1747009" y="1909860"/>
                </a:lnTo>
                <a:lnTo>
                  <a:pt x="1746527" y="1863371"/>
                </a:lnTo>
                <a:lnTo>
                  <a:pt x="1744919" y="1816784"/>
                </a:lnTo>
                <a:lnTo>
                  <a:pt x="1742176" y="1770117"/>
                </a:lnTo>
                <a:lnTo>
                  <a:pt x="1738291" y="1723387"/>
                </a:lnTo>
                <a:lnTo>
                  <a:pt x="1733255" y="1676613"/>
                </a:lnTo>
                <a:lnTo>
                  <a:pt x="1727059" y="1629812"/>
                </a:lnTo>
                <a:lnTo>
                  <a:pt x="1719695" y="1583003"/>
                </a:lnTo>
                <a:lnTo>
                  <a:pt x="1711154" y="1536204"/>
                </a:lnTo>
                <a:lnTo>
                  <a:pt x="1701429" y="1489432"/>
                </a:lnTo>
                <a:lnTo>
                  <a:pt x="1690510" y="1442706"/>
                </a:lnTo>
                <a:lnTo>
                  <a:pt x="1678389" y="1396044"/>
                </a:lnTo>
                <a:lnTo>
                  <a:pt x="1665058" y="1349464"/>
                </a:lnTo>
                <a:lnTo>
                  <a:pt x="1650192" y="1302074"/>
                </a:lnTo>
                <a:lnTo>
                  <a:pt x="1634178" y="1255294"/>
                </a:lnTo>
                <a:lnTo>
                  <a:pt x="1617034" y="1209137"/>
                </a:lnTo>
                <a:lnTo>
                  <a:pt x="1598778" y="1163616"/>
                </a:lnTo>
                <a:lnTo>
                  <a:pt x="1579430" y="1118746"/>
                </a:lnTo>
                <a:lnTo>
                  <a:pt x="1559008" y="1074539"/>
                </a:lnTo>
                <a:lnTo>
                  <a:pt x="1537530" y="1031010"/>
                </a:lnTo>
                <a:lnTo>
                  <a:pt x="1515015" y="988172"/>
                </a:lnTo>
                <a:lnTo>
                  <a:pt x="1491481" y="946038"/>
                </a:lnTo>
                <a:lnTo>
                  <a:pt x="1466947" y="904623"/>
                </a:lnTo>
                <a:lnTo>
                  <a:pt x="1441432" y="863939"/>
                </a:lnTo>
                <a:lnTo>
                  <a:pt x="1414953" y="824000"/>
                </a:lnTo>
                <a:lnTo>
                  <a:pt x="1387530" y="784820"/>
                </a:lnTo>
                <a:lnTo>
                  <a:pt x="1359181" y="746413"/>
                </a:lnTo>
                <a:lnTo>
                  <a:pt x="1329925" y="708791"/>
                </a:lnTo>
                <a:lnTo>
                  <a:pt x="1299779" y="671969"/>
                </a:lnTo>
                <a:lnTo>
                  <a:pt x="1268763" y="635960"/>
                </a:lnTo>
                <a:lnTo>
                  <a:pt x="1236895" y="600777"/>
                </a:lnTo>
                <a:lnTo>
                  <a:pt x="1204194" y="566435"/>
                </a:lnTo>
                <a:lnTo>
                  <a:pt x="1170678" y="532946"/>
                </a:lnTo>
                <a:lnTo>
                  <a:pt x="1136365" y="500325"/>
                </a:lnTo>
                <a:lnTo>
                  <a:pt x="1101275" y="468584"/>
                </a:lnTo>
                <a:lnTo>
                  <a:pt x="1065425" y="437738"/>
                </a:lnTo>
                <a:lnTo>
                  <a:pt x="1028834" y="407800"/>
                </a:lnTo>
                <a:lnTo>
                  <a:pt x="991521" y="378783"/>
                </a:lnTo>
                <a:lnTo>
                  <a:pt x="953504" y="350702"/>
                </a:lnTo>
                <a:lnTo>
                  <a:pt x="914803" y="323569"/>
                </a:lnTo>
                <a:lnTo>
                  <a:pt x="875434" y="297398"/>
                </a:lnTo>
                <a:lnTo>
                  <a:pt x="835417" y="272204"/>
                </a:lnTo>
                <a:lnTo>
                  <a:pt x="794770" y="247998"/>
                </a:lnTo>
                <a:lnTo>
                  <a:pt x="753512" y="224796"/>
                </a:lnTo>
                <a:lnTo>
                  <a:pt x="711662" y="202610"/>
                </a:lnTo>
                <a:lnTo>
                  <a:pt x="669237" y="181454"/>
                </a:lnTo>
                <a:lnTo>
                  <a:pt x="626257" y="161341"/>
                </a:lnTo>
                <a:lnTo>
                  <a:pt x="582740" y="142286"/>
                </a:lnTo>
                <a:lnTo>
                  <a:pt x="538704" y="124302"/>
                </a:lnTo>
                <a:lnTo>
                  <a:pt x="494168" y="107402"/>
                </a:lnTo>
                <a:lnTo>
                  <a:pt x="449151" y="91600"/>
                </a:lnTo>
                <a:lnTo>
                  <a:pt x="403670" y="76909"/>
                </a:lnTo>
                <a:lnTo>
                  <a:pt x="357745" y="63343"/>
                </a:lnTo>
                <a:lnTo>
                  <a:pt x="311394" y="50916"/>
                </a:lnTo>
                <a:lnTo>
                  <a:pt x="264636" y="39641"/>
                </a:lnTo>
                <a:lnTo>
                  <a:pt x="217489" y="29531"/>
                </a:lnTo>
                <a:lnTo>
                  <a:pt x="169971" y="20601"/>
                </a:lnTo>
                <a:lnTo>
                  <a:pt x="122101" y="12864"/>
                </a:lnTo>
                <a:lnTo>
                  <a:pt x="73898" y="6333"/>
                </a:lnTo>
                <a:lnTo>
                  <a:pt x="25380" y="1022"/>
                </a:lnTo>
                <a:lnTo>
                  <a:pt x="0" y="0"/>
                </a:lnTo>
              </a:path>
            </a:pathLst>
          </a:custGeom>
          <a:ln w="508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44113" y="2179701"/>
            <a:ext cx="217804" cy="213360"/>
          </a:xfrm>
          <a:custGeom>
            <a:avLst/>
            <a:gdLst/>
            <a:ahLst/>
            <a:cxnLst/>
            <a:rect l="l" t="t" r="r" b="b"/>
            <a:pathLst>
              <a:path w="217804" h="213360">
                <a:moveTo>
                  <a:pt x="217474" y="0"/>
                </a:moveTo>
                <a:lnTo>
                  <a:pt x="0" y="98005"/>
                </a:lnTo>
                <a:lnTo>
                  <a:pt x="208889" y="213182"/>
                </a:lnTo>
                <a:lnTo>
                  <a:pt x="217474" y="0"/>
                </a:lnTo>
                <a:close/>
              </a:path>
            </a:pathLst>
          </a:custGeom>
          <a:solidFill>
            <a:srgbClr val="F05F5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0" y="1625600"/>
            <a:ext cx="3721100" cy="621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68900" y="7137400"/>
            <a:ext cx="7429500" cy="161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4200" y="2692400"/>
            <a:ext cx="4724400" cy="394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40400" y="2324100"/>
            <a:ext cx="8489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+mn-ea"/>
                <a:cs typeface="Andale Mono"/>
              </a:rPr>
              <a:t>App.js</a:t>
            </a:r>
            <a:endParaRPr sz="1800">
              <a:latin typeface="+mn-ea"/>
              <a:cs typeface="Andale Mon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07000" y="6794500"/>
            <a:ext cx="1123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+mn-ea"/>
                <a:cs typeface="Andale Mono"/>
              </a:rPr>
              <a:t>index.js</a:t>
            </a:r>
          </a:p>
        </p:txBody>
      </p:sp>
      <p:sp>
        <p:nvSpPr>
          <p:cNvPr id="7" name="object 7"/>
          <p:cNvSpPr/>
          <p:nvPr/>
        </p:nvSpPr>
        <p:spPr>
          <a:xfrm>
            <a:off x="5702300" y="1600200"/>
            <a:ext cx="3175000" cy="571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02300" y="1219200"/>
            <a:ext cx="1397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+mn-ea"/>
                <a:cs typeface="Andale Mono"/>
              </a:rPr>
              <a:t>index.html</a:t>
            </a:r>
            <a:endParaRPr sz="1800">
              <a:latin typeface="+mn-ea"/>
              <a:cs typeface="Andale Mono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 idx="4294967295"/>
          </p:nvPr>
        </p:nvSpPr>
        <p:spPr>
          <a:xfrm>
            <a:off x="1431925" y="215900"/>
            <a:ext cx="20986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React</a:t>
            </a:r>
            <a:endParaRPr sz="4400" b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400" y="88900"/>
            <a:ext cx="1485900" cy="1054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51631" y="1908079"/>
            <a:ext cx="2199640" cy="1480185"/>
          </a:xfrm>
          <a:custGeom>
            <a:avLst/>
            <a:gdLst/>
            <a:ahLst/>
            <a:cxnLst/>
            <a:rect l="l" t="t" r="r" b="b"/>
            <a:pathLst>
              <a:path w="2199640" h="1480185">
                <a:moveTo>
                  <a:pt x="0" y="1479658"/>
                </a:moveTo>
                <a:lnTo>
                  <a:pt x="2178026" y="14179"/>
                </a:lnTo>
                <a:lnTo>
                  <a:pt x="2199100" y="0"/>
                </a:lnTo>
              </a:path>
            </a:pathLst>
          </a:custGeom>
          <a:ln w="50799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70093" y="1803158"/>
            <a:ext cx="236854" cy="207645"/>
          </a:xfrm>
          <a:custGeom>
            <a:avLst/>
            <a:gdLst/>
            <a:ahLst/>
            <a:cxnLst/>
            <a:rect l="l" t="t" r="r" b="b"/>
            <a:pathLst>
              <a:path w="236854" h="207644">
                <a:moveTo>
                  <a:pt x="236575" y="0"/>
                </a:moveTo>
                <a:lnTo>
                  <a:pt x="0" y="30594"/>
                </a:lnTo>
                <a:lnTo>
                  <a:pt x="119113" y="207606"/>
                </a:lnTo>
                <a:lnTo>
                  <a:pt x="236575" y="0"/>
                </a:lnTo>
                <a:close/>
              </a:path>
            </a:pathLst>
          </a:custGeom>
          <a:solidFill>
            <a:srgbClr val="F0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44507" y="4759071"/>
            <a:ext cx="2423795" cy="0"/>
          </a:xfrm>
          <a:custGeom>
            <a:avLst/>
            <a:gdLst/>
            <a:ahLst/>
            <a:cxnLst/>
            <a:rect l="l" t="t" r="r" b="b"/>
            <a:pathLst>
              <a:path w="2423795">
                <a:moveTo>
                  <a:pt x="0" y="0"/>
                </a:moveTo>
                <a:lnTo>
                  <a:pt x="2398141" y="0"/>
                </a:lnTo>
                <a:lnTo>
                  <a:pt x="2423541" y="0"/>
                </a:lnTo>
              </a:path>
            </a:pathLst>
          </a:custGeom>
          <a:ln w="508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42648" y="4652390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0" y="0"/>
                </a:moveTo>
                <a:lnTo>
                  <a:pt x="0" y="213360"/>
                </a:lnTo>
                <a:lnTo>
                  <a:pt x="213360" y="106680"/>
                </a:lnTo>
                <a:lnTo>
                  <a:pt x="0" y="0"/>
                </a:lnTo>
                <a:close/>
              </a:path>
            </a:pathLst>
          </a:custGeom>
          <a:solidFill>
            <a:srgbClr val="F0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46107" y="5709691"/>
            <a:ext cx="2030095" cy="1826895"/>
          </a:xfrm>
          <a:custGeom>
            <a:avLst/>
            <a:gdLst/>
            <a:ahLst/>
            <a:cxnLst/>
            <a:rect l="l" t="t" r="r" b="b"/>
            <a:pathLst>
              <a:path w="2030095" h="1826895">
                <a:moveTo>
                  <a:pt x="0" y="0"/>
                </a:moveTo>
                <a:lnTo>
                  <a:pt x="2011200" y="1809573"/>
                </a:lnTo>
                <a:lnTo>
                  <a:pt x="2030082" y="1826562"/>
                </a:lnTo>
              </a:path>
            </a:pathLst>
          </a:custGeom>
          <a:ln w="50799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85956" y="7439964"/>
            <a:ext cx="230504" cy="222250"/>
          </a:xfrm>
          <a:custGeom>
            <a:avLst/>
            <a:gdLst/>
            <a:ahLst/>
            <a:cxnLst/>
            <a:rect l="l" t="t" r="r" b="b"/>
            <a:pathLst>
              <a:path w="230504" h="222250">
                <a:moveTo>
                  <a:pt x="142709" y="0"/>
                </a:moveTo>
                <a:lnTo>
                  <a:pt x="0" y="158597"/>
                </a:lnTo>
                <a:lnTo>
                  <a:pt x="229958" y="222008"/>
                </a:lnTo>
                <a:lnTo>
                  <a:pt x="142709" y="0"/>
                </a:lnTo>
                <a:close/>
              </a:path>
            </a:pathLst>
          </a:custGeom>
          <a:solidFill>
            <a:srgbClr val="F0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16647" y="5151772"/>
            <a:ext cx="1137920" cy="3335654"/>
          </a:xfrm>
          <a:custGeom>
            <a:avLst/>
            <a:gdLst/>
            <a:ahLst/>
            <a:cxnLst/>
            <a:rect l="l" t="t" r="r" b="b"/>
            <a:pathLst>
              <a:path w="1137920" h="3335654">
                <a:moveTo>
                  <a:pt x="0" y="3335218"/>
                </a:moveTo>
                <a:lnTo>
                  <a:pt x="35333" y="3298577"/>
                </a:lnTo>
                <a:lnTo>
                  <a:pt x="70172" y="3261518"/>
                </a:lnTo>
                <a:lnTo>
                  <a:pt x="104512" y="3224046"/>
                </a:lnTo>
                <a:lnTo>
                  <a:pt x="138350" y="3186165"/>
                </a:lnTo>
                <a:lnTo>
                  <a:pt x="171684" y="3147882"/>
                </a:lnTo>
                <a:lnTo>
                  <a:pt x="204509" y="3109202"/>
                </a:lnTo>
                <a:lnTo>
                  <a:pt x="236824" y="3070129"/>
                </a:lnTo>
                <a:lnTo>
                  <a:pt x="268625" y="3030669"/>
                </a:lnTo>
                <a:lnTo>
                  <a:pt x="299909" y="2990828"/>
                </a:lnTo>
                <a:lnTo>
                  <a:pt x="330673" y="2950611"/>
                </a:lnTo>
                <a:lnTo>
                  <a:pt x="360914" y="2910022"/>
                </a:lnTo>
                <a:lnTo>
                  <a:pt x="390629" y="2869067"/>
                </a:lnTo>
                <a:lnTo>
                  <a:pt x="419815" y="2827752"/>
                </a:lnTo>
                <a:lnTo>
                  <a:pt x="448468" y="2786082"/>
                </a:lnTo>
                <a:lnTo>
                  <a:pt x="476586" y="2744062"/>
                </a:lnTo>
                <a:lnTo>
                  <a:pt x="504165" y="2701697"/>
                </a:lnTo>
                <a:lnTo>
                  <a:pt x="531203" y="2658993"/>
                </a:lnTo>
                <a:lnTo>
                  <a:pt x="557696" y="2615954"/>
                </a:lnTo>
                <a:lnTo>
                  <a:pt x="583642" y="2572587"/>
                </a:lnTo>
                <a:lnTo>
                  <a:pt x="609037" y="2528896"/>
                </a:lnTo>
                <a:lnTo>
                  <a:pt x="633878" y="2484887"/>
                </a:lnTo>
                <a:lnTo>
                  <a:pt x="658162" y="2440564"/>
                </a:lnTo>
                <a:lnTo>
                  <a:pt x="681887" y="2395934"/>
                </a:lnTo>
                <a:lnTo>
                  <a:pt x="705048" y="2351002"/>
                </a:lnTo>
                <a:lnTo>
                  <a:pt x="727644" y="2305772"/>
                </a:lnTo>
                <a:lnTo>
                  <a:pt x="749670" y="2260250"/>
                </a:lnTo>
                <a:lnTo>
                  <a:pt x="771125" y="2214442"/>
                </a:lnTo>
                <a:lnTo>
                  <a:pt x="792004" y="2168352"/>
                </a:lnTo>
                <a:lnTo>
                  <a:pt x="812304" y="2121986"/>
                </a:lnTo>
                <a:lnTo>
                  <a:pt x="832024" y="2075349"/>
                </a:lnTo>
                <a:lnTo>
                  <a:pt x="851159" y="2028447"/>
                </a:lnTo>
                <a:lnTo>
                  <a:pt x="869706" y="1981284"/>
                </a:lnTo>
                <a:lnTo>
                  <a:pt x="887663" y="1933867"/>
                </a:lnTo>
                <a:lnTo>
                  <a:pt x="905026" y="1886200"/>
                </a:lnTo>
                <a:lnTo>
                  <a:pt x="921793" y="1838288"/>
                </a:lnTo>
                <a:lnTo>
                  <a:pt x="937960" y="1790137"/>
                </a:lnTo>
                <a:lnTo>
                  <a:pt x="953524" y="1741752"/>
                </a:lnTo>
                <a:lnTo>
                  <a:pt x="968482" y="1693138"/>
                </a:lnTo>
                <a:lnTo>
                  <a:pt x="982831" y="1644302"/>
                </a:lnTo>
                <a:lnTo>
                  <a:pt x="996669" y="1594874"/>
                </a:lnTo>
                <a:lnTo>
                  <a:pt x="1009862" y="1545308"/>
                </a:lnTo>
                <a:lnTo>
                  <a:pt x="1022409" y="1495610"/>
                </a:lnTo>
                <a:lnTo>
                  <a:pt x="1034309" y="1445786"/>
                </a:lnTo>
                <a:lnTo>
                  <a:pt x="1045563" y="1395843"/>
                </a:lnTo>
                <a:lnTo>
                  <a:pt x="1056170" y="1345786"/>
                </a:lnTo>
                <a:lnTo>
                  <a:pt x="1066131" y="1295623"/>
                </a:lnTo>
                <a:lnTo>
                  <a:pt x="1075443" y="1245358"/>
                </a:lnTo>
                <a:lnTo>
                  <a:pt x="1084108" y="1194999"/>
                </a:lnTo>
                <a:lnTo>
                  <a:pt x="1092125" y="1144552"/>
                </a:lnTo>
                <a:lnTo>
                  <a:pt x="1099494" y="1094023"/>
                </a:lnTo>
                <a:lnTo>
                  <a:pt x="1106214" y="1043418"/>
                </a:lnTo>
                <a:lnTo>
                  <a:pt x="1112285" y="992744"/>
                </a:lnTo>
                <a:lnTo>
                  <a:pt x="1117707" y="942007"/>
                </a:lnTo>
                <a:lnTo>
                  <a:pt x="1122480" y="891213"/>
                </a:lnTo>
                <a:lnTo>
                  <a:pt x="1126603" y="840369"/>
                </a:lnTo>
                <a:lnTo>
                  <a:pt x="1130075" y="789480"/>
                </a:lnTo>
                <a:lnTo>
                  <a:pt x="1132897" y="738553"/>
                </a:lnTo>
                <a:lnTo>
                  <a:pt x="1135069" y="687595"/>
                </a:lnTo>
                <a:lnTo>
                  <a:pt x="1136589" y="636611"/>
                </a:lnTo>
                <a:lnTo>
                  <a:pt x="1137458" y="585608"/>
                </a:lnTo>
                <a:lnTo>
                  <a:pt x="1137676" y="534592"/>
                </a:lnTo>
                <a:lnTo>
                  <a:pt x="1137241" y="483569"/>
                </a:lnTo>
                <a:lnTo>
                  <a:pt x="1136155" y="432546"/>
                </a:lnTo>
                <a:lnTo>
                  <a:pt x="1134416" y="381529"/>
                </a:lnTo>
                <a:lnTo>
                  <a:pt x="1132024" y="330524"/>
                </a:lnTo>
                <a:lnTo>
                  <a:pt x="1128979" y="279538"/>
                </a:lnTo>
                <a:lnTo>
                  <a:pt x="1125280" y="228576"/>
                </a:lnTo>
                <a:lnTo>
                  <a:pt x="1120928" y="177645"/>
                </a:lnTo>
                <a:lnTo>
                  <a:pt x="1115922" y="126752"/>
                </a:lnTo>
                <a:lnTo>
                  <a:pt x="1110261" y="75902"/>
                </a:lnTo>
                <a:lnTo>
                  <a:pt x="1103946" y="25102"/>
                </a:lnTo>
                <a:lnTo>
                  <a:pt x="1099977" y="0"/>
                </a:lnTo>
              </a:path>
            </a:pathLst>
          </a:custGeom>
          <a:ln w="508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15222" y="4966118"/>
            <a:ext cx="210820" cy="227965"/>
          </a:xfrm>
          <a:custGeom>
            <a:avLst/>
            <a:gdLst/>
            <a:ahLst/>
            <a:cxnLst/>
            <a:rect l="l" t="t" r="r" b="b"/>
            <a:pathLst>
              <a:path w="210820" h="227964">
                <a:moveTo>
                  <a:pt x="72047" y="0"/>
                </a:moveTo>
                <a:lnTo>
                  <a:pt x="0" y="227393"/>
                </a:lnTo>
                <a:lnTo>
                  <a:pt x="210743" y="194081"/>
                </a:lnTo>
                <a:lnTo>
                  <a:pt x="72047" y="0"/>
                </a:lnTo>
                <a:close/>
              </a:path>
            </a:pathLst>
          </a:custGeom>
          <a:solidFill>
            <a:srgbClr val="F0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"/>
          <p:cNvSpPr txBox="1"/>
          <p:nvPr/>
        </p:nvSpPr>
        <p:spPr>
          <a:xfrm>
            <a:off x="1376680" y="7964528"/>
            <a:ext cx="299974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600" dirty="0" smtClean="0">
                <a:latin typeface="DejaVu Sans"/>
                <a:cs typeface="DejaVu Sans"/>
              </a:rPr>
              <a:t>프로젝트 구조</a:t>
            </a:r>
            <a:endParaRPr sz="2600" dirty="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5000" y="1816100"/>
            <a:ext cx="1397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+mn-ea"/>
                <a:cs typeface="Andale Mono"/>
              </a:rPr>
              <a:t>index.html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20800" y="215900"/>
            <a:ext cx="2209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DejaVu Sans"/>
              </a:rPr>
              <a:t>Vue</a:t>
            </a:r>
            <a:endParaRPr sz="4400" dirty="0">
              <a:latin typeface="HY견고딕" panose="02030600000101010101" pitchFamily="18" charset="-127"/>
              <a:ea typeface="HY견고딕" panose="02030600000101010101" pitchFamily="18" charset="-127"/>
              <a:cs typeface="DejaVu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2900" y="190500"/>
            <a:ext cx="850900" cy="85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620" y="2212768"/>
            <a:ext cx="8920979" cy="635331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2126518" y="3898698"/>
            <a:ext cx="1346835" cy="1346835"/>
          </a:xfrm>
          <a:custGeom>
            <a:avLst/>
            <a:gdLst/>
            <a:ahLst/>
            <a:cxnLst/>
            <a:rect l="l" t="t" r="r" b="b"/>
            <a:pathLst>
              <a:path w="1346835" h="1346835">
                <a:moveTo>
                  <a:pt x="695789" y="0"/>
                </a:moveTo>
                <a:lnTo>
                  <a:pt x="650820" y="0"/>
                </a:lnTo>
                <a:lnTo>
                  <a:pt x="605931" y="2983"/>
                </a:lnTo>
                <a:lnTo>
                  <a:pt x="561284" y="8951"/>
                </a:lnTo>
                <a:lnTo>
                  <a:pt x="517040" y="17903"/>
                </a:lnTo>
                <a:lnTo>
                  <a:pt x="473360" y="29838"/>
                </a:lnTo>
                <a:lnTo>
                  <a:pt x="430406" y="44758"/>
                </a:lnTo>
                <a:lnTo>
                  <a:pt x="388339" y="62661"/>
                </a:lnTo>
                <a:lnTo>
                  <a:pt x="347319" y="83549"/>
                </a:lnTo>
                <a:lnTo>
                  <a:pt x="307509" y="107420"/>
                </a:lnTo>
                <a:lnTo>
                  <a:pt x="269069" y="134275"/>
                </a:lnTo>
                <a:lnTo>
                  <a:pt x="232161" y="164114"/>
                </a:lnTo>
                <a:lnTo>
                  <a:pt x="196946" y="196937"/>
                </a:lnTo>
                <a:lnTo>
                  <a:pt x="164122" y="232153"/>
                </a:lnTo>
                <a:lnTo>
                  <a:pt x="134281" y="269063"/>
                </a:lnTo>
                <a:lnTo>
                  <a:pt x="107425" y="307503"/>
                </a:lnTo>
                <a:lnTo>
                  <a:pt x="83553" y="347314"/>
                </a:lnTo>
                <a:lnTo>
                  <a:pt x="62664" y="388334"/>
                </a:lnTo>
                <a:lnTo>
                  <a:pt x="44760" y="430402"/>
                </a:lnTo>
                <a:lnTo>
                  <a:pt x="29840" y="473356"/>
                </a:lnTo>
                <a:lnTo>
                  <a:pt x="17904" y="517036"/>
                </a:lnTo>
                <a:lnTo>
                  <a:pt x="8952" y="561280"/>
                </a:lnTo>
                <a:lnTo>
                  <a:pt x="2984" y="605928"/>
                </a:lnTo>
                <a:lnTo>
                  <a:pt x="0" y="650816"/>
                </a:lnTo>
                <a:lnTo>
                  <a:pt x="0" y="695786"/>
                </a:lnTo>
                <a:lnTo>
                  <a:pt x="2984" y="740675"/>
                </a:lnTo>
                <a:lnTo>
                  <a:pt x="8952" y="785322"/>
                </a:lnTo>
                <a:lnTo>
                  <a:pt x="17904" y="829566"/>
                </a:lnTo>
                <a:lnTo>
                  <a:pt x="29840" y="873246"/>
                </a:lnTo>
                <a:lnTo>
                  <a:pt x="44760" y="916200"/>
                </a:lnTo>
                <a:lnTo>
                  <a:pt x="62664" y="958268"/>
                </a:lnTo>
                <a:lnTo>
                  <a:pt x="83553" y="999288"/>
                </a:lnTo>
                <a:lnTo>
                  <a:pt x="107425" y="1039099"/>
                </a:lnTo>
                <a:lnTo>
                  <a:pt x="134281" y="1077540"/>
                </a:lnTo>
                <a:lnTo>
                  <a:pt x="164122" y="1114449"/>
                </a:lnTo>
                <a:lnTo>
                  <a:pt x="196946" y="1149665"/>
                </a:lnTo>
                <a:lnTo>
                  <a:pt x="232161" y="1182488"/>
                </a:lnTo>
                <a:lnTo>
                  <a:pt x="269069" y="1212327"/>
                </a:lnTo>
                <a:lnTo>
                  <a:pt x="307509" y="1239182"/>
                </a:lnTo>
                <a:lnTo>
                  <a:pt x="347319" y="1263054"/>
                </a:lnTo>
                <a:lnTo>
                  <a:pt x="388339" y="1283941"/>
                </a:lnTo>
                <a:lnTo>
                  <a:pt x="430406" y="1301844"/>
                </a:lnTo>
                <a:lnTo>
                  <a:pt x="473360" y="1316764"/>
                </a:lnTo>
                <a:lnTo>
                  <a:pt x="517040" y="1328699"/>
                </a:lnTo>
                <a:lnTo>
                  <a:pt x="561284" y="1337651"/>
                </a:lnTo>
                <a:lnTo>
                  <a:pt x="605931" y="1343619"/>
                </a:lnTo>
                <a:lnTo>
                  <a:pt x="650820" y="1346603"/>
                </a:lnTo>
                <a:lnTo>
                  <a:pt x="695789" y="1346603"/>
                </a:lnTo>
                <a:lnTo>
                  <a:pt x="740678" y="1343619"/>
                </a:lnTo>
                <a:lnTo>
                  <a:pt x="785325" y="1337651"/>
                </a:lnTo>
                <a:lnTo>
                  <a:pt x="829569" y="1328699"/>
                </a:lnTo>
                <a:lnTo>
                  <a:pt x="873249" y="1316764"/>
                </a:lnTo>
                <a:lnTo>
                  <a:pt x="916203" y="1301844"/>
                </a:lnTo>
                <a:lnTo>
                  <a:pt x="958270" y="1283941"/>
                </a:lnTo>
                <a:lnTo>
                  <a:pt x="999289" y="1263054"/>
                </a:lnTo>
                <a:lnTo>
                  <a:pt x="1039100" y="1239182"/>
                </a:lnTo>
                <a:lnTo>
                  <a:pt x="1077539" y="1212327"/>
                </a:lnTo>
                <a:lnTo>
                  <a:pt x="1114447" y="1182488"/>
                </a:lnTo>
                <a:lnTo>
                  <a:pt x="1149662" y="1149665"/>
                </a:lnTo>
                <a:lnTo>
                  <a:pt x="1182487" y="1114449"/>
                </a:lnTo>
                <a:lnTo>
                  <a:pt x="1212327" y="1077540"/>
                </a:lnTo>
                <a:lnTo>
                  <a:pt x="1239184" y="1039099"/>
                </a:lnTo>
                <a:lnTo>
                  <a:pt x="1263056" y="999288"/>
                </a:lnTo>
                <a:lnTo>
                  <a:pt x="1283944" y="958268"/>
                </a:lnTo>
                <a:lnTo>
                  <a:pt x="1301849" y="916200"/>
                </a:lnTo>
                <a:lnTo>
                  <a:pt x="1316769" y="873246"/>
                </a:lnTo>
                <a:lnTo>
                  <a:pt x="1328705" y="829566"/>
                </a:lnTo>
                <a:lnTo>
                  <a:pt x="1337657" y="785322"/>
                </a:lnTo>
                <a:lnTo>
                  <a:pt x="1343625" y="740675"/>
                </a:lnTo>
                <a:lnTo>
                  <a:pt x="1346609" y="695786"/>
                </a:lnTo>
                <a:lnTo>
                  <a:pt x="1346609" y="650816"/>
                </a:lnTo>
                <a:lnTo>
                  <a:pt x="1343625" y="605928"/>
                </a:lnTo>
                <a:lnTo>
                  <a:pt x="1337657" y="561280"/>
                </a:lnTo>
                <a:lnTo>
                  <a:pt x="1328705" y="517036"/>
                </a:lnTo>
                <a:lnTo>
                  <a:pt x="1316769" y="473356"/>
                </a:lnTo>
                <a:lnTo>
                  <a:pt x="1301849" y="430402"/>
                </a:lnTo>
                <a:lnTo>
                  <a:pt x="1283944" y="388334"/>
                </a:lnTo>
                <a:lnTo>
                  <a:pt x="1263056" y="347314"/>
                </a:lnTo>
                <a:lnTo>
                  <a:pt x="1239184" y="307503"/>
                </a:lnTo>
                <a:lnTo>
                  <a:pt x="1212327" y="269063"/>
                </a:lnTo>
                <a:lnTo>
                  <a:pt x="1182487" y="232153"/>
                </a:lnTo>
                <a:lnTo>
                  <a:pt x="1149662" y="196937"/>
                </a:lnTo>
                <a:lnTo>
                  <a:pt x="1114447" y="164114"/>
                </a:lnTo>
                <a:lnTo>
                  <a:pt x="1077539" y="134275"/>
                </a:lnTo>
                <a:lnTo>
                  <a:pt x="1039100" y="107420"/>
                </a:lnTo>
                <a:lnTo>
                  <a:pt x="999289" y="83549"/>
                </a:lnTo>
                <a:lnTo>
                  <a:pt x="958270" y="62661"/>
                </a:lnTo>
                <a:lnTo>
                  <a:pt x="916203" y="44758"/>
                </a:lnTo>
                <a:lnTo>
                  <a:pt x="873249" y="29838"/>
                </a:lnTo>
                <a:lnTo>
                  <a:pt x="829569" y="17903"/>
                </a:lnTo>
                <a:lnTo>
                  <a:pt x="785325" y="8951"/>
                </a:lnTo>
                <a:lnTo>
                  <a:pt x="740678" y="2983"/>
                </a:lnTo>
                <a:lnTo>
                  <a:pt x="695789" y="0"/>
                </a:lnTo>
                <a:close/>
              </a:path>
            </a:pathLst>
          </a:custGeom>
          <a:solidFill>
            <a:srgbClr val="4BD2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3267062" y="4889563"/>
            <a:ext cx="7545705" cy="127000"/>
          </a:xfrm>
          <a:custGeom>
            <a:avLst/>
            <a:gdLst/>
            <a:ahLst/>
            <a:cxnLst/>
            <a:rect l="l" t="t" r="r" b="b"/>
            <a:pathLst>
              <a:path w="7545705" h="127000">
                <a:moveTo>
                  <a:pt x="0" y="0"/>
                </a:moveTo>
                <a:lnTo>
                  <a:pt x="7545311" y="0"/>
                </a:lnTo>
                <a:lnTo>
                  <a:pt x="7545311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4BD2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463800" y="4114800"/>
            <a:ext cx="99187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1129665" algn="l"/>
              </a:tabLst>
            </a:pPr>
            <a:r>
              <a:rPr lang="en-US" altLang="ko-KR" sz="4000" kern="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4000" kern="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</a:t>
            </a:r>
            <a:r>
              <a:rPr lang="en-US" altLang="ko-KR" sz="4000" kern="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Vue.js </a:t>
            </a:r>
            <a:r>
              <a:rPr lang="ko-KR" altLang="en-US" sz="4000" kern="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살펴보기</a:t>
            </a:r>
            <a:endParaRPr lang="ko-KR" altLang="en-US" sz="4000" kern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33400" y="215900"/>
            <a:ext cx="60452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dirty="0" smtClean="0">
                <a:solidFill>
                  <a:srgbClr val="000000"/>
                </a:solidFill>
                <a:latin typeface="+mj-ea"/>
              </a:rPr>
              <a:t>Vue.js </a:t>
            </a:r>
            <a:r>
              <a:rPr lang="ko-KR" altLang="en-US" sz="4400" dirty="0" smtClean="0">
                <a:solidFill>
                  <a:srgbClr val="000000"/>
                </a:solidFill>
                <a:latin typeface="+mj-ea"/>
              </a:rPr>
              <a:t>가 뭐에요</a:t>
            </a:r>
            <a:r>
              <a:rPr lang="en-US" altLang="ko-KR" sz="4400" dirty="0" smtClean="0">
                <a:solidFill>
                  <a:srgbClr val="000000"/>
                </a:solidFill>
                <a:latin typeface="+mj-ea"/>
              </a:rPr>
              <a:t>?</a:t>
            </a:r>
            <a:endParaRPr sz="4400" dirty="0">
              <a:latin typeface="+mj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89778" y="2601338"/>
            <a:ext cx="5825243" cy="4291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71700" y="7378700"/>
            <a:ext cx="8668385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 smtClean="0">
                <a:latin typeface="+mn-ea"/>
                <a:cs typeface="DejaVu Sans"/>
              </a:rPr>
              <a:t>작은 </a:t>
            </a:r>
            <a:r>
              <a:rPr lang="ko-KR" altLang="en-US" sz="2400" b="1" dirty="0" err="1" smtClean="0">
                <a:latin typeface="+mn-ea"/>
                <a:cs typeface="DejaVu Sans"/>
              </a:rPr>
              <a:t>화면단</a:t>
            </a:r>
            <a:r>
              <a:rPr lang="ko-KR" altLang="en-US" sz="2400" b="1" dirty="0" smtClean="0">
                <a:latin typeface="+mn-ea"/>
                <a:cs typeface="DejaVu Sans"/>
              </a:rPr>
              <a:t> 라이브러리 역할</a:t>
            </a:r>
            <a:r>
              <a:rPr lang="ko-KR" altLang="en-US" sz="2400" dirty="0" smtClean="0">
                <a:latin typeface="+mn-ea"/>
                <a:cs typeface="DejaVu Sans"/>
              </a:rPr>
              <a:t>부터</a:t>
            </a:r>
            <a:endParaRPr lang="en-US" altLang="ko-KR" sz="2400" dirty="0" smtClean="0">
              <a:latin typeface="+mn-ea"/>
              <a:cs typeface="DejaVu Sans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 smtClean="0">
                <a:latin typeface="+mn-ea"/>
                <a:cs typeface="DejaVu Sans"/>
              </a:rPr>
              <a:t>큰 규모의 </a:t>
            </a:r>
            <a:r>
              <a:rPr lang="ko-KR" altLang="en-US" sz="2400" b="1" dirty="0" smtClean="0">
                <a:latin typeface="+mn-ea"/>
                <a:cs typeface="DejaVu Sans"/>
              </a:rPr>
              <a:t>웹 애플리케이션 개발을 돕는 프레임워크 </a:t>
            </a:r>
            <a:r>
              <a:rPr lang="ko-KR" altLang="en-US" sz="2400" dirty="0" smtClean="0">
                <a:latin typeface="+mn-ea"/>
                <a:cs typeface="DejaVu Sans"/>
              </a:rPr>
              <a:t>역할 까지 </a:t>
            </a:r>
            <a:endParaRPr lang="en-US" altLang="ko-KR" sz="2400" dirty="0" smtClean="0">
              <a:latin typeface="+mn-ea"/>
              <a:cs typeface="DejaVu Sans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dirty="0" smtClean="0">
                <a:latin typeface="+mn-ea"/>
                <a:cs typeface="DejaVu Sans"/>
              </a:rPr>
              <a:t>점진적으로 적용</a:t>
            </a:r>
            <a:r>
              <a:rPr lang="ko-KR" altLang="en-US" sz="2400" dirty="0" smtClean="0">
                <a:latin typeface="+mn-ea"/>
                <a:cs typeface="DejaVu Sans"/>
              </a:rPr>
              <a:t>할 수 있는 </a:t>
            </a:r>
            <a:r>
              <a:rPr lang="ko-KR" altLang="en-US" sz="2400" dirty="0" err="1" smtClean="0">
                <a:latin typeface="+mn-ea"/>
                <a:cs typeface="DejaVu Sans"/>
              </a:rPr>
              <a:t>프런트엔드</a:t>
            </a:r>
            <a:r>
              <a:rPr lang="ko-KR" altLang="en-US" sz="2400" dirty="0" smtClean="0">
                <a:latin typeface="+mn-ea"/>
                <a:cs typeface="DejaVu Sans"/>
              </a:rPr>
              <a:t> 프레임워크</a:t>
            </a:r>
            <a:endParaRPr sz="2400" dirty="0">
              <a:latin typeface="+mn-ea"/>
              <a:cs typeface="DejaVu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8722" y="3111500"/>
            <a:ext cx="8009466" cy="1690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14100" y="5867400"/>
            <a:ext cx="7458710" cy="7691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584200" algn="ctr">
              <a:lnSpc>
                <a:spcPct val="100600"/>
              </a:lnSpc>
              <a:spcBef>
                <a:spcPts val="80"/>
              </a:spcBef>
            </a:pPr>
            <a:r>
              <a:rPr lang="en-US" sz="2400" dirty="0" smtClean="0">
                <a:latin typeface="+mn-ea"/>
                <a:cs typeface="DejaVu Sans"/>
              </a:rPr>
              <a:t>“</a:t>
            </a:r>
            <a:r>
              <a:rPr lang="en-US" sz="2400" dirty="0" err="1" smtClean="0">
                <a:latin typeface="+mn-ea"/>
                <a:cs typeface="DejaVu Sans"/>
              </a:rPr>
              <a:t>Vue.jsdml</a:t>
            </a:r>
            <a:r>
              <a:rPr lang="en-US" sz="2400" dirty="0" smtClean="0">
                <a:latin typeface="+mn-ea"/>
                <a:cs typeface="DejaVu Sans"/>
              </a:rPr>
              <a:t> </a:t>
            </a:r>
            <a:r>
              <a:rPr lang="ko-KR" altLang="en-US" sz="2400" dirty="0" smtClean="0">
                <a:latin typeface="+mn-ea"/>
                <a:cs typeface="DejaVu Sans"/>
              </a:rPr>
              <a:t>초점은 더 많은 사람들이</a:t>
            </a:r>
            <a:endParaRPr lang="en-US" altLang="ko-KR" sz="2400" dirty="0" smtClean="0">
              <a:latin typeface="+mn-ea"/>
              <a:cs typeface="DejaVu Sans"/>
            </a:endParaRPr>
          </a:p>
          <a:p>
            <a:pPr marL="12700" marR="5080" indent="584200" algn="ctr">
              <a:lnSpc>
                <a:spcPct val="100600"/>
              </a:lnSpc>
              <a:spcBef>
                <a:spcPts val="80"/>
              </a:spcBef>
            </a:pPr>
            <a:r>
              <a:rPr lang="ko-KR" altLang="en-US" sz="2400" dirty="0" smtClean="0">
                <a:latin typeface="+mn-ea"/>
                <a:cs typeface="DejaVu Sans"/>
              </a:rPr>
              <a:t>쉽게 웹 </a:t>
            </a:r>
            <a:r>
              <a:rPr lang="ko-KR" altLang="en-US" sz="2400" dirty="0" err="1" smtClean="0">
                <a:latin typeface="+mn-ea"/>
                <a:cs typeface="DejaVu Sans"/>
              </a:rPr>
              <a:t>앱을</a:t>
            </a:r>
            <a:r>
              <a:rPr lang="ko-KR" altLang="en-US" sz="2400" dirty="0" smtClean="0">
                <a:latin typeface="+mn-ea"/>
                <a:cs typeface="DejaVu Sans"/>
              </a:rPr>
              <a:t> 개발하도록 도와주는데 있다</a:t>
            </a:r>
            <a:r>
              <a:rPr lang="en-US" altLang="ko-KR" sz="2400" dirty="0" smtClean="0">
                <a:latin typeface="+mn-ea"/>
                <a:cs typeface="DejaVu Sans"/>
              </a:rPr>
              <a:t>.</a:t>
            </a:r>
            <a:r>
              <a:rPr lang="en-US" sz="2400" dirty="0" smtClean="0">
                <a:latin typeface="+mn-ea"/>
                <a:cs typeface="DejaVu Sans"/>
              </a:rPr>
              <a:t>”</a:t>
            </a:r>
            <a:endParaRPr lang="en-US" sz="2400" dirty="0">
              <a:latin typeface="+mn-ea"/>
              <a:cs typeface="DejaVu San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45000" y="6895846"/>
            <a:ext cx="3258328" cy="352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5080" indent="584200">
              <a:lnSpc>
                <a:spcPct val="100600"/>
              </a:lnSpc>
              <a:spcBef>
                <a:spcPts val="80"/>
              </a:spcBef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DejaVu Sans"/>
              </a:rPr>
              <a:t>- 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  <a:latin typeface="+mn-ea"/>
                <a:cs typeface="DejaVu Sans"/>
              </a:rPr>
              <a:t>에반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DejaVu Sans"/>
              </a:rPr>
              <a:t> 유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DejaVu Sans"/>
              </a:rPr>
              <a:t>(Vue.js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DejaVu Sans"/>
              </a:rPr>
              <a:t>창시자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DejaVu Sans"/>
              </a:rPr>
              <a:t>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+mn-ea"/>
              <a:cs typeface="DejaVu Sans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533400" y="215900"/>
            <a:ext cx="60452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4400" kern="0" dirty="0" smtClean="0">
                <a:solidFill>
                  <a:srgbClr val="000000"/>
                </a:solidFill>
                <a:latin typeface="+mj-ea"/>
              </a:rPr>
              <a:t>Vue.js </a:t>
            </a:r>
            <a:r>
              <a:rPr lang="ko-KR" altLang="en-US" sz="4400" kern="0" dirty="0" smtClean="0">
                <a:solidFill>
                  <a:srgbClr val="000000"/>
                </a:solidFill>
                <a:latin typeface="+mj-ea"/>
              </a:rPr>
              <a:t>의</a:t>
            </a:r>
            <a:r>
              <a:rPr lang="en-US" altLang="ko-KR" sz="4400" kern="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4400" kern="0" dirty="0" err="1" smtClean="0">
                <a:solidFill>
                  <a:srgbClr val="000000"/>
                </a:solidFill>
                <a:latin typeface="+mj-ea"/>
              </a:rPr>
              <a:t>비젼</a:t>
            </a:r>
            <a:endParaRPr lang="ko-KR" altLang="en-US" sz="4400" kern="0" dirty="0">
              <a:latin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26518" y="3898698"/>
            <a:ext cx="1346835" cy="1346835"/>
          </a:xfrm>
          <a:custGeom>
            <a:avLst/>
            <a:gdLst/>
            <a:ahLst/>
            <a:cxnLst/>
            <a:rect l="l" t="t" r="r" b="b"/>
            <a:pathLst>
              <a:path w="1346835" h="1346835">
                <a:moveTo>
                  <a:pt x="695789" y="0"/>
                </a:moveTo>
                <a:lnTo>
                  <a:pt x="650820" y="0"/>
                </a:lnTo>
                <a:lnTo>
                  <a:pt x="605931" y="2983"/>
                </a:lnTo>
                <a:lnTo>
                  <a:pt x="561284" y="8951"/>
                </a:lnTo>
                <a:lnTo>
                  <a:pt x="517040" y="17903"/>
                </a:lnTo>
                <a:lnTo>
                  <a:pt x="473360" y="29838"/>
                </a:lnTo>
                <a:lnTo>
                  <a:pt x="430406" y="44758"/>
                </a:lnTo>
                <a:lnTo>
                  <a:pt x="388339" y="62661"/>
                </a:lnTo>
                <a:lnTo>
                  <a:pt x="347319" y="83549"/>
                </a:lnTo>
                <a:lnTo>
                  <a:pt x="307509" y="107420"/>
                </a:lnTo>
                <a:lnTo>
                  <a:pt x="269069" y="134275"/>
                </a:lnTo>
                <a:lnTo>
                  <a:pt x="232161" y="164114"/>
                </a:lnTo>
                <a:lnTo>
                  <a:pt x="196946" y="196937"/>
                </a:lnTo>
                <a:lnTo>
                  <a:pt x="164122" y="232153"/>
                </a:lnTo>
                <a:lnTo>
                  <a:pt x="134281" y="269063"/>
                </a:lnTo>
                <a:lnTo>
                  <a:pt x="107425" y="307503"/>
                </a:lnTo>
                <a:lnTo>
                  <a:pt x="83553" y="347314"/>
                </a:lnTo>
                <a:lnTo>
                  <a:pt x="62664" y="388334"/>
                </a:lnTo>
                <a:lnTo>
                  <a:pt x="44760" y="430402"/>
                </a:lnTo>
                <a:lnTo>
                  <a:pt x="29840" y="473356"/>
                </a:lnTo>
                <a:lnTo>
                  <a:pt x="17904" y="517036"/>
                </a:lnTo>
                <a:lnTo>
                  <a:pt x="8952" y="561280"/>
                </a:lnTo>
                <a:lnTo>
                  <a:pt x="2984" y="605928"/>
                </a:lnTo>
                <a:lnTo>
                  <a:pt x="0" y="650816"/>
                </a:lnTo>
                <a:lnTo>
                  <a:pt x="0" y="695786"/>
                </a:lnTo>
                <a:lnTo>
                  <a:pt x="2984" y="740675"/>
                </a:lnTo>
                <a:lnTo>
                  <a:pt x="8952" y="785322"/>
                </a:lnTo>
                <a:lnTo>
                  <a:pt x="17904" y="829566"/>
                </a:lnTo>
                <a:lnTo>
                  <a:pt x="29840" y="873246"/>
                </a:lnTo>
                <a:lnTo>
                  <a:pt x="44760" y="916200"/>
                </a:lnTo>
                <a:lnTo>
                  <a:pt x="62664" y="958268"/>
                </a:lnTo>
                <a:lnTo>
                  <a:pt x="83553" y="999288"/>
                </a:lnTo>
                <a:lnTo>
                  <a:pt x="107425" y="1039099"/>
                </a:lnTo>
                <a:lnTo>
                  <a:pt x="134281" y="1077540"/>
                </a:lnTo>
                <a:lnTo>
                  <a:pt x="164122" y="1114449"/>
                </a:lnTo>
                <a:lnTo>
                  <a:pt x="196946" y="1149665"/>
                </a:lnTo>
                <a:lnTo>
                  <a:pt x="232161" y="1182488"/>
                </a:lnTo>
                <a:lnTo>
                  <a:pt x="269069" y="1212327"/>
                </a:lnTo>
                <a:lnTo>
                  <a:pt x="307509" y="1239182"/>
                </a:lnTo>
                <a:lnTo>
                  <a:pt x="347319" y="1263054"/>
                </a:lnTo>
                <a:lnTo>
                  <a:pt x="388339" y="1283941"/>
                </a:lnTo>
                <a:lnTo>
                  <a:pt x="430406" y="1301844"/>
                </a:lnTo>
                <a:lnTo>
                  <a:pt x="473360" y="1316764"/>
                </a:lnTo>
                <a:lnTo>
                  <a:pt x="517040" y="1328699"/>
                </a:lnTo>
                <a:lnTo>
                  <a:pt x="561284" y="1337651"/>
                </a:lnTo>
                <a:lnTo>
                  <a:pt x="605931" y="1343619"/>
                </a:lnTo>
                <a:lnTo>
                  <a:pt x="650820" y="1346603"/>
                </a:lnTo>
                <a:lnTo>
                  <a:pt x="695789" y="1346603"/>
                </a:lnTo>
                <a:lnTo>
                  <a:pt x="740678" y="1343619"/>
                </a:lnTo>
                <a:lnTo>
                  <a:pt x="785325" y="1337651"/>
                </a:lnTo>
                <a:lnTo>
                  <a:pt x="829569" y="1328699"/>
                </a:lnTo>
                <a:lnTo>
                  <a:pt x="873249" y="1316764"/>
                </a:lnTo>
                <a:lnTo>
                  <a:pt x="916203" y="1301844"/>
                </a:lnTo>
                <a:lnTo>
                  <a:pt x="958270" y="1283941"/>
                </a:lnTo>
                <a:lnTo>
                  <a:pt x="999289" y="1263054"/>
                </a:lnTo>
                <a:lnTo>
                  <a:pt x="1039100" y="1239182"/>
                </a:lnTo>
                <a:lnTo>
                  <a:pt x="1077539" y="1212327"/>
                </a:lnTo>
                <a:lnTo>
                  <a:pt x="1114447" y="1182488"/>
                </a:lnTo>
                <a:lnTo>
                  <a:pt x="1149662" y="1149665"/>
                </a:lnTo>
                <a:lnTo>
                  <a:pt x="1182487" y="1114449"/>
                </a:lnTo>
                <a:lnTo>
                  <a:pt x="1212327" y="1077540"/>
                </a:lnTo>
                <a:lnTo>
                  <a:pt x="1239184" y="1039099"/>
                </a:lnTo>
                <a:lnTo>
                  <a:pt x="1263056" y="999288"/>
                </a:lnTo>
                <a:lnTo>
                  <a:pt x="1283944" y="958268"/>
                </a:lnTo>
                <a:lnTo>
                  <a:pt x="1301849" y="916200"/>
                </a:lnTo>
                <a:lnTo>
                  <a:pt x="1316769" y="873246"/>
                </a:lnTo>
                <a:lnTo>
                  <a:pt x="1328705" y="829566"/>
                </a:lnTo>
                <a:lnTo>
                  <a:pt x="1337657" y="785322"/>
                </a:lnTo>
                <a:lnTo>
                  <a:pt x="1343625" y="740675"/>
                </a:lnTo>
                <a:lnTo>
                  <a:pt x="1346609" y="695786"/>
                </a:lnTo>
                <a:lnTo>
                  <a:pt x="1346609" y="650816"/>
                </a:lnTo>
                <a:lnTo>
                  <a:pt x="1343625" y="605928"/>
                </a:lnTo>
                <a:lnTo>
                  <a:pt x="1337657" y="561280"/>
                </a:lnTo>
                <a:lnTo>
                  <a:pt x="1328705" y="517036"/>
                </a:lnTo>
                <a:lnTo>
                  <a:pt x="1316769" y="473356"/>
                </a:lnTo>
                <a:lnTo>
                  <a:pt x="1301849" y="430402"/>
                </a:lnTo>
                <a:lnTo>
                  <a:pt x="1283944" y="388334"/>
                </a:lnTo>
                <a:lnTo>
                  <a:pt x="1263056" y="347314"/>
                </a:lnTo>
                <a:lnTo>
                  <a:pt x="1239184" y="307503"/>
                </a:lnTo>
                <a:lnTo>
                  <a:pt x="1212327" y="269063"/>
                </a:lnTo>
                <a:lnTo>
                  <a:pt x="1182487" y="232153"/>
                </a:lnTo>
                <a:lnTo>
                  <a:pt x="1149662" y="196937"/>
                </a:lnTo>
                <a:lnTo>
                  <a:pt x="1114447" y="164114"/>
                </a:lnTo>
                <a:lnTo>
                  <a:pt x="1077539" y="134275"/>
                </a:lnTo>
                <a:lnTo>
                  <a:pt x="1039100" y="107420"/>
                </a:lnTo>
                <a:lnTo>
                  <a:pt x="999289" y="83549"/>
                </a:lnTo>
                <a:lnTo>
                  <a:pt x="958270" y="62661"/>
                </a:lnTo>
                <a:lnTo>
                  <a:pt x="916203" y="44758"/>
                </a:lnTo>
                <a:lnTo>
                  <a:pt x="873249" y="29838"/>
                </a:lnTo>
                <a:lnTo>
                  <a:pt x="829569" y="17903"/>
                </a:lnTo>
                <a:lnTo>
                  <a:pt x="785325" y="8951"/>
                </a:lnTo>
                <a:lnTo>
                  <a:pt x="740678" y="2983"/>
                </a:lnTo>
                <a:lnTo>
                  <a:pt x="695789" y="0"/>
                </a:lnTo>
                <a:close/>
              </a:path>
            </a:pathLst>
          </a:custGeom>
          <a:solidFill>
            <a:srgbClr val="4BD295"/>
          </a:solidFill>
        </p:spPr>
        <p:txBody>
          <a:bodyPr wrap="square" lIns="0" tIns="0" rIns="0" bIns="0" rtlCol="0"/>
          <a:lstStyle/>
          <a:p>
            <a:endParaRPr>
              <a:solidFill>
                <a:srgbClr val="4BD295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67062" y="4889563"/>
            <a:ext cx="7545705" cy="127000"/>
          </a:xfrm>
          <a:custGeom>
            <a:avLst/>
            <a:gdLst/>
            <a:ahLst/>
            <a:cxnLst/>
            <a:rect l="l" t="t" r="r" b="b"/>
            <a:pathLst>
              <a:path w="7545705" h="127000">
                <a:moveTo>
                  <a:pt x="0" y="0"/>
                </a:moveTo>
                <a:lnTo>
                  <a:pt x="7545311" y="0"/>
                </a:lnTo>
                <a:lnTo>
                  <a:pt x="7545311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4BD2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63800" y="4114800"/>
            <a:ext cx="99187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9665" algn="l"/>
              </a:tabLst>
            </a:pPr>
            <a:r>
              <a:rPr lang="en-US" sz="4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en-US" sz="400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2018</a:t>
            </a:r>
            <a:r>
              <a:rPr lang="ko-KR" altLang="en-US" sz="400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</a:t>
            </a:r>
            <a:r>
              <a:rPr lang="ko-KR" altLang="en-US" sz="4000" dirty="0" err="1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프런트엔드</a:t>
            </a:r>
            <a:r>
              <a:rPr lang="ko-KR" altLang="en-US" sz="400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개발현황</a:t>
            </a:r>
            <a:endParaRPr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4076700"/>
            <a:ext cx="13004800" cy="1110560"/>
          </a:xfrm>
          <a:prstGeom prst="rect">
            <a:avLst/>
          </a:prstGeom>
        </p:spPr>
        <p:txBody>
          <a:bodyPr vert="horz" wrap="square" lIns="0" tIns="368300" rIns="0" bIns="0" rtlCol="0">
            <a:spAutoFit/>
          </a:bodyPr>
          <a:lstStyle/>
          <a:p>
            <a:pPr marL="241300" algn="ctr">
              <a:lnSpc>
                <a:spcPct val="100000"/>
              </a:lnSpc>
              <a:spcBef>
                <a:spcPts val="100"/>
              </a:spcBef>
            </a:pPr>
            <a:r>
              <a:rPr lang="en-US" spc="265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Vue.js </a:t>
            </a:r>
            <a:r>
              <a:rPr lang="ko-KR" altLang="en-US" spc="265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프레임워크 특징 </a:t>
            </a:r>
            <a:r>
              <a:rPr lang="en-US" altLang="ko-KR" spc="265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pc="265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가지</a:t>
            </a:r>
            <a:endParaRPr spc="265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4222" y="2260600"/>
            <a:ext cx="10916977" cy="445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98675" y="6474459"/>
            <a:ext cx="8518526" cy="718145"/>
          </a:xfrm>
          <a:prstGeom prst="rect">
            <a:avLst/>
          </a:prstGeom>
        </p:spPr>
        <p:txBody>
          <a:bodyPr vert="horz" wrap="square" lIns="0" tIns="269240" rIns="0" bIns="0" rtlCol="0">
            <a:spAutoFit/>
          </a:bodyPr>
          <a:lstStyle/>
          <a:p>
            <a:pPr marL="63500" algn="ctr">
              <a:lnSpc>
                <a:spcPct val="100000"/>
              </a:lnSpc>
              <a:spcBef>
                <a:spcPts val="2120"/>
              </a:spcBef>
            </a:pPr>
            <a:r>
              <a:rPr lang="ko-KR" altLang="en-US" sz="2900" dirty="0" smtClean="0">
                <a:latin typeface="+mn-ea"/>
                <a:cs typeface="DejaVu Sans"/>
              </a:rPr>
              <a:t>화면을 여러 개의 작은 단위로 쪼개어 개발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23850" y="215900"/>
            <a:ext cx="732189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dirty="0" smtClean="0">
                <a:solidFill>
                  <a:srgbClr val="000000"/>
                </a:solidFill>
              </a:rPr>
              <a:t>1. </a:t>
            </a:r>
            <a:r>
              <a:rPr lang="ko-KR" altLang="en-US" sz="4400" dirty="0" smtClean="0">
                <a:solidFill>
                  <a:srgbClr val="000000"/>
                </a:solidFill>
              </a:rPr>
              <a:t>컴포넌트 기반 개발 방식</a:t>
            </a:r>
            <a:endParaRPr sz="4400" dirty="0"/>
          </a:p>
        </p:txBody>
      </p:sp>
      <p:grpSp>
        <p:nvGrpSpPr>
          <p:cNvPr id="30" name="그룹 29"/>
          <p:cNvGrpSpPr/>
          <p:nvPr/>
        </p:nvGrpSpPr>
        <p:grpSpPr>
          <a:xfrm>
            <a:off x="2820988" y="7452714"/>
            <a:ext cx="7073900" cy="718145"/>
            <a:chOff x="2921000" y="8399929"/>
            <a:chExt cx="7073900" cy="718145"/>
          </a:xfrm>
        </p:grpSpPr>
        <p:grpSp>
          <p:nvGrpSpPr>
            <p:cNvPr id="16" name="그룹 15"/>
            <p:cNvGrpSpPr/>
            <p:nvPr/>
          </p:nvGrpSpPr>
          <p:grpSpPr>
            <a:xfrm>
              <a:off x="5130800" y="8651346"/>
              <a:ext cx="213360" cy="466728"/>
              <a:chOff x="4708652" y="7376414"/>
              <a:chExt cx="213360" cy="466728"/>
            </a:xfrm>
          </p:grpSpPr>
          <p:sp>
            <p:nvSpPr>
              <p:cNvPr id="3" name="object 3"/>
              <p:cNvSpPr/>
              <p:nvPr/>
            </p:nvSpPr>
            <p:spPr>
              <a:xfrm>
                <a:off x="4815332" y="7564377"/>
                <a:ext cx="0" cy="278765"/>
              </a:xfrm>
              <a:custGeom>
                <a:avLst/>
                <a:gdLst/>
                <a:ahLst/>
                <a:cxnLst/>
                <a:rect l="l" t="t" r="r" b="b"/>
                <a:pathLst>
                  <a:path h="278765">
                    <a:moveTo>
                      <a:pt x="0" y="0"/>
                    </a:moveTo>
                    <a:lnTo>
                      <a:pt x="0" y="278570"/>
                    </a:lnTo>
                  </a:path>
                </a:pathLst>
              </a:custGeom>
              <a:ln w="50800">
                <a:solidFill>
                  <a:srgbClr val="4BD29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" name="object 4"/>
              <p:cNvSpPr/>
              <p:nvPr/>
            </p:nvSpPr>
            <p:spPr>
              <a:xfrm>
                <a:off x="4708652" y="7376414"/>
                <a:ext cx="21336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13360" h="213359">
                    <a:moveTo>
                      <a:pt x="106680" y="0"/>
                    </a:moveTo>
                    <a:lnTo>
                      <a:pt x="0" y="213360"/>
                    </a:lnTo>
                    <a:lnTo>
                      <a:pt x="213360" y="213360"/>
                    </a:lnTo>
                    <a:lnTo>
                      <a:pt x="106680" y="0"/>
                    </a:lnTo>
                    <a:close/>
                  </a:path>
                </a:pathLst>
              </a:custGeom>
              <a:solidFill>
                <a:srgbClr val="4BD29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5" name="object 5"/>
            <p:cNvSpPr txBox="1"/>
            <p:nvPr/>
          </p:nvSpPr>
          <p:spPr>
            <a:xfrm>
              <a:off x="2921000" y="8399929"/>
              <a:ext cx="7073900" cy="718145"/>
            </a:xfrm>
            <a:prstGeom prst="rect">
              <a:avLst/>
            </a:prstGeom>
          </p:spPr>
          <p:txBody>
            <a:bodyPr vert="horz" wrap="square" lIns="0" tIns="269240" rIns="0" bIns="0" rtlCol="0">
              <a:spAutoFit/>
            </a:bodyPr>
            <a:lstStyle/>
            <a:p>
              <a:pPr marL="63500" algn="ctr">
                <a:lnSpc>
                  <a:spcPct val="100000"/>
                </a:lnSpc>
                <a:spcBef>
                  <a:spcPts val="2120"/>
                </a:spcBef>
              </a:pPr>
              <a:r>
                <a:rPr lang="ko-KR" altLang="en-US" sz="2900" b="1" dirty="0" err="1" smtClean="0">
                  <a:solidFill>
                    <a:srgbClr val="4BD295"/>
                  </a:solidFill>
                  <a:latin typeface="+mn-ea"/>
                  <a:cs typeface="DejaVu Sans"/>
                </a:rPr>
                <a:t>재사용성</a:t>
              </a:r>
              <a:r>
                <a:rPr lang="ko-KR" altLang="en-US" sz="2900" b="1" dirty="0" smtClean="0">
                  <a:solidFill>
                    <a:srgbClr val="4BD295"/>
                  </a:solidFill>
                  <a:latin typeface="+mn-ea"/>
                  <a:cs typeface="DejaVu Sans"/>
                </a:rPr>
                <a:t>    구현속도</a:t>
              </a:r>
              <a:r>
                <a:rPr lang="en-US" altLang="ko-KR" sz="2900" b="1" dirty="0" smtClean="0">
                  <a:solidFill>
                    <a:srgbClr val="4BD295"/>
                  </a:solidFill>
                  <a:latin typeface="+mn-ea"/>
                  <a:cs typeface="DejaVu Sans"/>
                </a:rPr>
                <a:t>    </a:t>
              </a:r>
              <a:r>
                <a:rPr lang="ko-KR" altLang="en-US" sz="2900" b="1" dirty="0" err="1" smtClean="0">
                  <a:solidFill>
                    <a:srgbClr val="4BD295"/>
                  </a:solidFill>
                  <a:latin typeface="+mn-ea"/>
                  <a:cs typeface="DejaVu Sans"/>
                </a:rPr>
                <a:t>코드가독성</a:t>
              </a:r>
              <a:endParaRPr sz="2900" dirty="0">
                <a:latin typeface="+mn-ea"/>
                <a:cs typeface="DejaVu Sans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7112475" y="8651346"/>
              <a:ext cx="213360" cy="466728"/>
              <a:chOff x="4708652" y="7376414"/>
              <a:chExt cx="213360" cy="466728"/>
            </a:xfrm>
          </p:grpSpPr>
          <p:sp>
            <p:nvSpPr>
              <p:cNvPr id="25" name="object 3"/>
              <p:cNvSpPr/>
              <p:nvPr/>
            </p:nvSpPr>
            <p:spPr>
              <a:xfrm>
                <a:off x="4815332" y="7564377"/>
                <a:ext cx="0" cy="278765"/>
              </a:xfrm>
              <a:custGeom>
                <a:avLst/>
                <a:gdLst/>
                <a:ahLst/>
                <a:cxnLst/>
                <a:rect l="l" t="t" r="r" b="b"/>
                <a:pathLst>
                  <a:path h="278765">
                    <a:moveTo>
                      <a:pt x="0" y="0"/>
                    </a:moveTo>
                    <a:lnTo>
                      <a:pt x="0" y="278570"/>
                    </a:lnTo>
                  </a:path>
                </a:pathLst>
              </a:custGeom>
              <a:ln w="50800">
                <a:solidFill>
                  <a:srgbClr val="4BD29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4"/>
              <p:cNvSpPr/>
              <p:nvPr/>
            </p:nvSpPr>
            <p:spPr>
              <a:xfrm>
                <a:off x="4708652" y="7376414"/>
                <a:ext cx="21336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13360" h="213359">
                    <a:moveTo>
                      <a:pt x="106680" y="0"/>
                    </a:moveTo>
                    <a:lnTo>
                      <a:pt x="0" y="213360"/>
                    </a:lnTo>
                    <a:lnTo>
                      <a:pt x="213360" y="213360"/>
                    </a:lnTo>
                    <a:lnTo>
                      <a:pt x="106680" y="0"/>
                    </a:lnTo>
                    <a:close/>
                  </a:path>
                </a:pathLst>
              </a:custGeom>
              <a:solidFill>
                <a:srgbClr val="4BD29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9491484" y="8651346"/>
              <a:ext cx="213360" cy="466728"/>
              <a:chOff x="4708652" y="7376414"/>
              <a:chExt cx="213360" cy="466728"/>
            </a:xfrm>
          </p:grpSpPr>
          <p:sp>
            <p:nvSpPr>
              <p:cNvPr id="28" name="object 3"/>
              <p:cNvSpPr/>
              <p:nvPr/>
            </p:nvSpPr>
            <p:spPr>
              <a:xfrm>
                <a:off x="4815332" y="7564377"/>
                <a:ext cx="0" cy="278765"/>
              </a:xfrm>
              <a:custGeom>
                <a:avLst/>
                <a:gdLst/>
                <a:ahLst/>
                <a:cxnLst/>
                <a:rect l="l" t="t" r="r" b="b"/>
                <a:pathLst>
                  <a:path h="278765">
                    <a:moveTo>
                      <a:pt x="0" y="0"/>
                    </a:moveTo>
                    <a:lnTo>
                      <a:pt x="0" y="278570"/>
                    </a:lnTo>
                  </a:path>
                </a:pathLst>
              </a:custGeom>
              <a:ln w="50800">
                <a:solidFill>
                  <a:srgbClr val="4BD29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4"/>
              <p:cNvSpPr/>
              <p:nvPr/>
            </p:nvSpPr>
            <p:spPr>
              <a:xfrm>
                <a:off x="4708652" y="7376414"/>
                <a:ext cx="21336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13360" h="213359">
                    <a:moveTo>
                      <a:pt x="106680" y="0"/>
                    </a:moveTo>
                    <a:lnTo>
                      <a:pt x="0" y="213360"/>
                    </a:lnTo>
                    <a:lnTo>
                      <a:pt x="213360" y="213360"/>
                    </a:lnTo>
                    <a:lnTo>
                      <a:pt x="106680" y="0"/>
                    </a:lnTo>
                    <a:close/>
                  </a:path>
                </a:pathLst>
              </a:custGeom>
              <a:solidFill>
                <a:srgbClr val="4BD29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71025" y="2870558"/>
            <a:ext cx="7410323" cy="3655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7" name="object 6"/>
          <p:cNvSpPr txBox="1">
            <a:spLocks/>
          </p:cNvSpPr>
          <p:nvPr/>
        </p:nvSpPr>
        <p:spPr>
          <a:xfrm>
            <a:off x="323850" y="215900"/>
            <a:ext cx="732189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4400" kern="0" dirty="0" smtClean="0">
                <a:solidFill>
                  <a:srgbClr val="000000"/>
                </a:solidFill>
              </a:rPr>
              <a:t>2. MVVM </a:t>
            </a:r>
            <a:r>
              <a:rPr lang="ko-KR" altLang="en-US" sz="4400" kern="0" dirty="0" smtClean="0">
                <a:solidFill>
                  <a:srgbClr val="000000"/>
                </a:solidFill>
              </a:rPr>
              <a:t>패턴</a:t>
            </a:r>
            <a:endParaRPr lang="ko-KR" altLang="en-US" sz="4400" kern="0" dirty="0"/>
          </a:p>
        </p:txBody>
      </p:sp>
      <p:sp>
        <p:nvSpPr>
          <p:cNvPr id="8" name="object 5"/>
          <p:cNvSpPr txBox="1"/>
          <p:nvPr/>
        </p:nvSpPr>
        <p:spPr>
          <a:xfrm>
            <a:off x="2316923" y="7086600"/>
            <a:ext cx="8518526" cy="718145"/>
          </a:xfrm>
          <a:prstGeom prst="rect">
            <a:avLst/>
          </a:prstGeom>
        </p:spPr>
        <p:txBody>
          <a:bodyPr vert="horz" wrap="square" lIns="0" tIns="269240" rIns="0" bIns="0" rtlCol="0">
            <a:spAutoFit/>
          </a:bodyPr>
          <a:lstStyle/>
          <a:p>
            <a:pPr marL="63500" algn="ctr">
              <a:lnSpc>
                <a:spcPct val="100000"/>
              </a:lnSpc>
              <a:spcBef>
                <a:spcPts val="2120"/>
              </a:spcBef>
            </a:pPr>
            <a:r>
              <a:rPr lang="ko-KR" altLang="en-US" sz="2900" b="1" dirty="0" smtClean="0">
                <a:latin typeface="+mn-ea"/>
                <a:cs typeface="DejaVu Sans"/>
              </a:rPr>
              <a:t>화면 </a:t>
            </a:r>
            <a:r>
              <a:rPr lang="en-US" altLang="ko-KR" sz="2900" b="1" dirty="0" smtClean="0">
                <a:latin typeface="+mn-ea"/>
                <a:cs typeface="DejaVu Sans"/>
              </a:rPr>
              <a:t>UI</a:t>
            </a:r>
            <a:r>
              <a:rPr lang="ko-KR" altLang="en-US" sz="2900" b="1" dirty="0" smtClean="0">
                <a:latin typeface="+mn-ea"/>
                <a:cs typeface="DejaVu Sans"/>
              </a:rPr>
              <a:t> 코드</a:t>
            </a:r>
            <a:r>
              <a:rPr lang="ko-KR" altLang="en-US" sz="2900" dirty="0" smtClean="0">
                <a:latin typeface="+mn-ea"/>
                <a:cs typeface="DejaVu Sans"/>
              </a:rPr>
              <a:t>와</a:t>
            </a:r>
            <a:r>
              <a:rPr lang="en-US" altLang="ko-KR" sz="2900" dirty="0" smtClean="0">
                <a:latin typeface="+mn-ea"/>
                <a:cs typeface="DejaVu Sans"/>
              </a:rPr>
              <a:t> </a:t>
            </a:r>
            <a:r>
              <a:rPr lang="ko-KR" altLang="en-US" sz="2900" b="1" dirty="0" err="1" smtClean="0">
                <a:latin typeface="+mn-ea"/>
                <a:cs typeface="DejaVu Sans"/>
              </a:rPr>
              <a:t>백엔드</a:t>
            </a:r>
            <a:r>
              <a:rPr lang="ko-KR" altLang="en-US" sz="2900" b="1" dirty="0" smtClean="0">
                <a:latin typeface="+mn-ea"/>
                <a:cs typeface="DejaVu Sans"/>
              </a:rPr>
              <a:t> 데이터 처리 코드</a:t>
            </a:r>
            <a:r>
              <a:rPr lang="ko-KR" altLang="en-US" sz="2900" dirty="0" smtClean="0">
                <a:latin typeface="+mn-ea"/>
                <a:cs typeface="DejaVu Sans"/>
              </a:rPr>
              <a:t>를 분리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0577" y="3454940"/>
            <a:ext cx="6104497" cy="2188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2529" y="6692900"/>
            <a:ext cx="4547872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600" b="1" dirty="0" smtClean="0">
                <a:solidFill>
                  <a:srgbClr val="23232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ejaVu Sans"/>
              </a:rPr>
              <a:t>Two-way data binding</a:t>
            </a:r>
            <a:endParaRPr sz="2600" dirty="0">
              <a:latin typeface="HY견고딕" panose="02030600000101010101" pitchFamily="18" charset="-127"/>
              <a:ea typeface="HY견고딕" panose="02030600000101010101" pitchFamily="18" charset="-127"/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10400" y="4013200"/>
            <a:ext cx="5499100" cy="2044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00020" y="6692900"/>
            <a:ext cx="2524306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600" b="1" dirty="0" smtClean="0">
                <a:solidFill>
                  <a:srgbClr val="23232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ejaVu Sans"/>
              </a:rPr>
              <a:t>Virtual DOM</a:t>
            </a:r>
            <a:endParaRPr sz="2600" dirty="0">
              <a:latin typeface="HY견고딕" panose="02030600000101010101" pitchFamily="18" charset="-127"/>
              <a:ea typeface="HY견고딕" panose="02030600000101010101" pitchFamily="18" charset="-127"/>
              <a:cs typeface="DejaVu San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9" name="object 6"/>
          <p:cNvSpPr txBox="1">
            <a:spLocks/>
          </p:cNvSpPr>
          <p:nvPr/>
        </p:nvSpPr>
        <p:spPr>
          <a:xfrm>
            <a:off x="323850" y="215900"/>
            <a:ext cx="953135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4400" kern="0" dirty="0" smtClean="0">
                <a:solidFill>
                  <a:srgbClr val="000000"/>
                </a:solidFill>
              </a:rPr>
              <a:t>3. React </a:t>
            </a:r>
            <a:r>
              <a:rPr lang="ko-KR" altLang="en-US" sz="4400" kern="0" dirty="0" smtClean="0">
                <a:solidFill>
                  <a:srgbClr val="000000"/>
                </a:solidFill>
              </a:rPr>
              <a:t>와 </a:t>
            </a:r>
            <a:r>
              <a:rPr lang="en-US" altLang="ko-KR" sz="4400" kern="0" dirty="0" smtClean="0">
                <a:solidFill>
                  <a:srgbClr val="000000"/>
                </a:solidFill>
              </a:rPr>
              <a:t>Angular </a:t>
            </a:r>
            <a:r>
              <a:rPr lang="ko-KR" altLang="en-US" sz="4400" kern="0" dirty="0" smtClean="0">
                <a:solidFill>
                  <a:srgbClr val="000000"/>
                </a:solidFill>
              </a:rPr>
              <a:t>의 장점을 흡수</a:t>
            </a:r>
            <a:endParaRPr lang="ko-KR" altLang="en-US" sz="4400" kern="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4432300"/>
            <a:ext cx="13004800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3500" spc="96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레고로</a:t>
            </a:r>
            <a:r>
              <a:rPr lang="en-US" sz="3500" spc="96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500" spc="96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이해하는 </a:t>
            </a:r>
            <a:r>
              <a:rPr lang="en-US" altLang="ko-KR" sz="3500" spc="96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Vue.js </a:t>
            </a:r>
            <a:r>
              <a:rPr lang="ko-KR" altLang="en-US" sz="3500" spc="96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구성요소</a:t>
            </a:r>
            <a:endParaRPr sz="3500" spc="2115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07318" y="8763000"/>
            <a:ext cx="2437131" cy="22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400" dirty="0" smtClean="0">
                <a:latin typeface="+mn-ea"/>
                <a:cs typeface="DejaVu Sans"/>
              </a:rPr>
              <a:t>출처 </a:t>
            </a:r>
            <a:r>
              <a:rPr lang="en-US" altLang="ko-KR" sz="1400" dirty="0" smtClean="0">
                <a:latin typeface="+mn-ea"/>
                <a:cs typeface="DejaVu Sans"/>
              </a:rPr>
              <a:t>: https://www.lego.com</a:t>
            </a:r>
            <a:endParaRPr sz="1400" dirty="0">
              <a:latin typeface="+mn-ea"/>
              <a:cs typeface="DejaVu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73200" y="1206500"/>
            <a:ext cx="4521200" cy="254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03120" y="3911600"/>
            <a:ext cx="325628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700" dirty="0" err="1" smtClean="0">
                <a:latin typeface="+mn-ea"/>
                <a:cs typeface="DejaVu Sans"/>
              </a:rPr>
              <a:t>Vue</a:t>
            </a:r>
            <a:r>
              <a:rPr lang="en-US" sz="2700" dirty="0" smtClean="0">
                <a:latin typeface="+mn-ea"/>
                <a:cs typeface="DejaVu Sans"/>
              </a:rPr>
              <a:t> Instance</a:t>
            </a:r>
            <a:endParaRPr sz="2700" dirty="0">
              <a:latin typeface="+mn-ea"/>
              <a:cs typeface="DejaVu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34200" y="1206500"/>
            <a:ext cx="4902200" cy="254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32351" y="3911600"/>
            <a:ext cx="409383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700" dirty="0" err="1" smtClean="0">
                <a:latin typeface="+mn-ea"/>
                <a:cs typeface="DejaVu Sans"/>
              </a:rPr>
              <a:t>Vue</a:t>
            </a:r>
            <a:r>
              <a:rPr lang="en-US" sz="2700" dirty="0" smtClean="0">
                <a:latin typeface="+mn-ea"/>
                <a:cs typeface="DejaVu Sans"/>
              </a:rPr>
              <a:t> Component</a:t>
            </a:r>
            <a:endParaRPr sz="2700" dirty="0">
              <a:latin typeface="+mn-ea"/>
              <a:cs typeface="DejaVu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22400" y="4762500"/>
            <a:ext cx="4214114" cy="2450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03193" y="7632700"/>
            <a:ext cx="285931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700" dirty="0" err="1" smtClean="0">
                <a:latin typeface="+mn-ea"/>
                <a:cs typeface="DejaVu Sans"/>
              </a:rPr>
              <a:t>Vue</a:t>
            </a:r>
            <a:r>
              <a:rPr lang="en-US" sz="2700" dirty="0" smtClean="0">
                <a:latin typeface="+mn-ea"/>
                <a:cs typeface="DejaVu Sans"/>
              </a:rPr>
              <a:t> Router</a:t>
            </a:r>
            <a:endParaRPr sz="2700" dirty="0">
              <a:latin typeface="+mn-ea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87259" y="4961466"/>
            <a:ext cx="4249928" cy="20771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22124" y="7696200"/>
            <a:ext cx="3516828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700" dirty="0" err="1" smtClean="0">
                <a:latin typeface="+mn-ea"/>
                <a:cs typeface="DejaVu Sans"/>
              </a:rPr>
              <a:t>Vue</a:t>
            </a:r>
            <a:r>
              <a:rPr lang="en-US" sz="2700" dirty="0" smtClean="0">
                <a:latin typeface="+mn-ea"/>
                <a:cs typeface="DejaVu Sans"/>
              </a:rPr>
              <a:t> Template</a:t>
            </a:r>
            <a:endParaRPr sz="2700" dirty="0">
              <a:latin typeface="+mn-ea"/>
              <a:cs typeface="DejaVu San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 idx="4294967295"/>
          </p:nvPr>
        </p:nvSpPr>
        <p:spPr>
          <a:xfrm>
            <a:off x="381000" y="215900"/>
            <a:ext cx="52832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dirty="0" smtClean="0"/>
              <a:t>Vue.js </a:t>
            </a:r>
            <a:r>
              <a:rPr lang="ko-KR" altLang="en-US" sz="4400" dirty="0" smtClean="0"/>
              <a:t>구성요소</a:t>
            </a:r>
            <a:endParaRPr sz="4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" y="2616200"/>
            <a:ext cx="5041900" cy="284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35200" y="7135993"/>
            <a:ext cx="8937626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3000" dirty="0" err="1" smtClean="0">
                <a:latin typeface="DejaVu Sans"/>
                <a:cs typeface="DejaVu Sans"/>
              </a:rPr>
              <a:t>뷰로</a:t>
            </a:r>
            <a:r>
              <a:rPr lang="ko-KR" altLang="en-US" sz="3000" dirty="0" smtClean="0">
                <a:latin typeface="DejaVu Sans"/>
                <a:cs typeface="DejaVu Sans"/>
              </a:rPr>
              <a:t> 화면을 개발할 때 </a:t>
            </a:r>
            <a:r>
              <a:rPr lang="ko-KR" altLang="en-US" sz="3000" b="1" dirty="0" smtClean="0">
                <a:latin typeface="DejaVu Sans"/>
                <a:cs typeface="DejaVu Sans"/>
              </a:rPr>
              <a:t>필수로 생성</a:t>
            </a:r>
            <a:r>
              <a:rPr lang="ko-KR" altLang="en-US" sz="3000" dirty="0" smtClean="0">
                <a:latin typeface="DejaVu Sans"/>
                <a:cs typeface="DejaVu Sans"/>
              </a:rPr>
              <a:t>해야 하는 단위</a:t>
            </a:r>
            <a:endParaRPr sz="3000" dirty="0">
              <a:latin typeface="DejaVu Sans"/>
              <a:cs typeface="DejaVu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07200" y="2616200"/>
            <a:ext cx="5156200" cy="284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381000" y="215900"/>
            <a:ext cx="6197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dirty="0" smtClean="0">
                <a:solidFill>
                  <a:srgbClr val="4BD295"/>
                </a:solidFill>
                <a:latin typeface="+mn-ea"/>
                <a:ea typeface="+mn-ea"/>
              </a:rPr>
              <a:t>1.  </a:t>
            </a:r>
            <a:r>
              <a:rPr lang="ko-KR" altLang="en-US" sz="4400" dirty="0" err="1" smtClean="0">
                <a:solidFill>
                  <a:srgbClr val="4BD295"/>
                </a:solidFill>
                <a:latin typeface="+mn-ea"/>
                <a:ea typeface="+mn-ea"/>
              </a:rPr>
              <a:t>뷰</a:t>
            </a:r>
            <a:r>
              <a:rPr lang="ko-KR" altLang="en-US" sz="4400" dirty="0" smtClean="0">
                <a:solidFill>
                  <a:srgbClr val="4BD295"/>
                </a:solidFill>
                <a:latin typeface="+mn-ea"/>
                <a:ea typeface="+mn-ea"/>
              </a:rPr>
              <a:t> </a:t>
            </a:r>
            <a:r>
              <a:rPr lang="ko-KR" altLang="en-US" sz="4400" dirty="0" err="1" smtClean="0">
                <a:solidFill>
                  <a:srgbClr val="4BD295"/>
                </a:solidFill>
                <a:latin typeface="+mn-ea"/>
                <a:ea typeface="+mn-ea"/>
              </a:rPr>
              <a:t>인스턴스</a:t>
            </a:r>
            <a:endParaRPr sz="4400" dirty="0">
              <a:latin typeface="+mn-ea"/>
              <a:ea typeface="+mn-ea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1692910" y="5536067"/>
            <a:ext cx="325628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700" dirty="0" err="1" smtClean="0">
                <a:latin typeface="+mn-ea"/>
                <a:cs typeface="DejaVu Sans"/>
              </a:rPr>
              <a:t>Vue</a:t>
            </a:r>
            <a:r>
              <a:rPr lang="en-US" sz="2700" dirty="0" smtClean="0">
                <a:latin typeface="+mn-ea"/>
                <a:cs typeface="DejaVu Sans"/>
              </a:rPr>
              <a:t> Instance</a:t>
            </a:r>
            <a:endParaRPr sz="2700" dirty="0">
              <a:latin typeface="+mn-ea"/>
              <a:cs typeface="DejaVu Sans"/>
            </a:endParaRPr>
          </a:p>
        </p:txBody>
      </p:sp>
      <p:sp>
        <p:nvSpPr>
          <p:cNvPr id="11" name="object 4"/>
          <p:cNvSpPr txBox="1"/>
          <p:nvPr/>
        </p:nvSpPr>
        <p:spPr>
          <a:xfrm>
            <a:off x="7757160" y="5625422"/>
            <a:ext cx="325628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700" err="1" smtClean="0">
                <a:latin typeface="+mn-ea"/>
                <a:cs typeface="DejaVu Sans"/>
              </a:rPr>
              <a:t>인스턴스</a:t>
            </a:r>
            <a:r>
              <a:rPr lang="ko-KR" altLang="en-US" sz="2700" dirty="0" smtClean="0">
                <a:latin typeface="+mn-ea"/>
                <a:cs typeface="DejaVu Sans"/>
              </a:rPr>
              <a:t> 코드</a:t>
            </a:r>
            <a:endParaRPr sz="2700" dirty="0">
              <a:latin typeface="+mn-ea"/>
              <a:cs typeface="DejaVu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1700" y="2679700"/>
            <a:ext cx="5130800" cy="278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72300" y="2590800"/>
            <a:ext cx="5130800" cy="287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10" name="object 4"/>
          <p:cNvSpPr txBox="1"/>
          <p:nvPr/>
        </p:nvSpPr>
        <p:spPr>
          <a:xfrm>
            <a:off x="2235200" y="7135993"/>
            <a:ext cx="8937626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3000" dirty="0" smtClean="0">
                <a:latin typeface="DejaVu Sans"/>
                <a:cs typeface="DejaVu Sans"/>
              </a:rPr>
              <a:t>화면을 </a:t>
            </a:r>
            <a:r>
              <a:rPr lang="ko-KR" altLang="en-US" sz="3000" b="1" dirty="0" smtClean="0">
                <a:latin typeface="DejaVu Sans"/>
                <a:cs typeface="DejaVu Sans"/>
              </a:rPr>
              <a:t>구조적으로 설계</a:t>
            </a:r>
            <a:r>
              <a:rPr lang="ko-KR" altLang="en-US" sz="3000" dirty="0" smtClean="0">
                <a:latin typeface="DejaVu Sans"/>
                <a:cs typeface="DejaVu Sans"/>
              </a:rPr>
              <a:t>하기 위한 요소</a:t>
            </a:r>
            <a:endParaRPr sz="3000" dirty="0">
              <a:latin typeface="DejaVu Sans"/>
              <a:cs typeface="DejaVu Sans"/>
            </a:endParaRPr>
          </a:p>
        </p:txBody>
      </p:sp>
      <p:sp>
        <p:nvSpPr>
          <p:cNvPr id="11" name="object 7"/>
          <p:cNvSpPr txBox="1">
            <a:spLocks/>
          </p:cNvSpPr>
          <p:nvPr/>
        </p:nvSpPr>
        <p:spPr>
          <a:xfrm>
            <a:off x="381000" y="215900"/>
            <a:ext cx="6197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4400" kern="0" dirty="0" smtClean="0">
                <a:solidFill>
                  <a:srgbClr val="4BD295"/>
                </a:solidFill>
                <a:latin typeface="+mn-ea"/>
                <a:ea typeface="+mn-ea"/>
              </a:rPr>
              <a:t>2.  </a:t>
            </a:r>
            <a:r>
              <a:rPr lang="ko-KR" altLang="en-US" sz="4400" kern="0" dirty="0" err="1" smtClean="0">
                <a:solidFill>
                  <a:srgbClr val="4BD295"/>
                </a:solidFill>
                <a:latin typeface="+mn-ea"/>
                <a:ea typeface="+mn-ea"/>
              </a:rPr>
              <a:t>뷰</a:t>
            </a:r>
            <a:r>
              <a:rPr lang="ko-KR" altLang="en-US" sz="4400" kern="0" dirty="0" smtClean="0">
                <a:solidFill>
                  <a:srgbClr val="4BD295"/>
                </a:solidFill>
                <a:latin typeface="+mn-ea"/>
                <a:ea typeface="+mn-ea"/>
              </a:rPr>
              <a:t> 컴포넌트</a:t>
            </a:r>
            <a:endParaRPr lang="ko-KR" altLang="en-US" sz="4400" kern="0" dirty="0">
              <a:latin typeface="+mn-ea"/>
              <a:ea typeface="+mn-ea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1692910" y="5536067"/>
            <a:ext cx="325628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700" dirty="0" err="1" smtClean="0">
                <a:latin typeface="+mn-ea"/>
                <a:cs typeface="DejaVu Sans"/>
              </a:rPr>
              <a:t>Vue</a:t>
            </a:r>
            <a:r>
              <a:rPr lang="en-US" sz="2700" dirty="0" smtClean="0">
                <a:latin typeface="+mn-ea"/>
                <a:cs typeface="DejaVu Sans"/>
              </a:rPr>
              <a:t> </a:t>
            </a:r>
            <a:r>
              <a:rPr lang="en-US" sz="2700" dirty="0" smtClean="0">
                <a:latin typeface="+mn-ea"/>
                <a:cs typeface="DejaVu Sans"/>
              </a:rPr>
              <a:t>Component</a:t>
            </a:r>
            <a:endParaRPr sz="2700" dirty="0">
              <a:latin typeface="+mn-ea"/>
              <a:cs typeface="DejaVu Sans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7757160" y="5625422"/>
            <a:ext cx="325628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700" dirty="0" smtClean="0">
                <a:latin typeface="+mn-ea"/>
                <a:cs typeface="DejaVu Sans"/>
              </a:rPr>
              <a:t>컴포넌트 </a:t>
            </a:r>
            <a:r>
              <a:rPr lang="ko-KR" altLang="en-US" sz="2700" dirty="0" smtClean="0">
                <a:latin typeface="+mn-ea"/>
                <a:cs typeface="DejaVu Sans"/>
              </a:rPr>
              <a:t>코드</a:t>
            </a:r>
            <a:endParaRPr sz="2700" dirty="0">
              <a:latin typeface="+mn-ea"/>
              <a:cs typeface="DejaVu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5700" y="2387600"/>
            <a:ext cx="4548378" cy="2634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53200" y="1803400"/>
            <a:ext cx="5168900" cy="382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10" name="object 4"/>
          <p:cNvSpPr txBox="1"/>
          <p:nvPr/>
        </p:nvSpPr>
        <p:spPr>
          <a:xfrm>
            <a:off x="2235200" y="7135993"/>
            <a:ext cx="8937626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3000" dirty="0" smtClean="0">
                <a:latin typeface="DejaVu Sans"/>
                <a:cs typeface="DejaVu Sans"/>
              </a:rPr>
              <a:t>여러 개의 </a:t>
            </a:r>
            <a:r>
              <a:rPr lang="ko-KR" altLang="en-US" sz="3000" b="1" dirty="0" smtClean="0">
                <a:latin typeface="DejaVu Sans"/>
                <a:cs typeface="DejaVu Sans"/>
              </a:rPr>
              <a:t>화면 간에 이동</a:t>
            </a:r>
            <a:r>
              <a:rPr lang="ko-KR" altLang="en-US" sz="3000" dirty="0" smtClean="0">
                <a:latin typeface="DejaVu Sans"/>
                <a:cs typeface="DejaVu Sans"/>
              </a:rPr>
              <a:t>하는 방법</a:t>
            </a:r>
            <a:endParaRPr sz="3000" dirty="0">
              <a:latin typeface="DejaVu Sans"/>
              <a:cs typeface="DejaVu Sans"/>
            </a:endParaRPr>
          </a:p>
        </p:txBody>
      </p:sp>
      <p:sp>
        <p:nvSpPr>
          <p:cNvPr id="11" name="object 7"/>
          <p:cNvSpPr txBox="1">
            <a:spLocks/>
          </p:cNvSpPr>
          <p:nvPr/>
        </p:nvSpPr>
        <p:spPr>
          <a:xfrm>
            <a:off x="381000" y="215900"/>
            <a:ext cx="6197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4400" kern="0" dirty="0" smtClean="0">
                <a:solidFill>
                  <a:srgbClr val="4BD295"/>
                </a:solidFill>
                <a:latin typeface="+mn-ea"/>
                <a:ea typeface="+mn-ea"/>
              </a:rPr>
              <a:t>3.  </a:t>
            </a:r>
            <a:r>
              <a:rPr lang="ko-KR" altLang="en-US" sz="4400" kern="0" dirty="0" err="1" smtClean="0">
                <a:solidFill>
                  <a:srgbClr val="4BD295"/>
                </a:solidFill>
                <a:latin typeface="+mn-ea"/>
                <a:ea typeface="+mn-ea"/>
              </a:rPr>
              <a:t>뷰</a:t>
            </a:r>
            <a:r>
              <a:rPr lang="ko-KR" altLang="en-US" sz="4400" kern="0" dirty="0" smtClean="0">
                <a:solidFill>
                  <a:srgbClr val="4BD295"/>
                </a:solidFill>
                <a:latin typeface="+mn-ea"/>
                <a:ea typeface="+mn-ea"/>
              </a:rPr>
              <a:t> </a:t>
            </a:r>
            <a:r>
              <a:rPr lang="ko-KR" altLang="en-US" sz="4400" kern="0" dirty="0" err="1" smtClean="0">
                <a:solidFill>
                  <a:srgbClr val="4BD295"/>
                </a:solidFill>
                <a:latin typeface="+mn-ea"/>
                <a:ea typeface="+mn-ea"/>
              </a:rPr>
              <a:t>라우터</a:t>
            </a:r>
            <a:endParaRPr lang="ko-KR" altLang="en-US" sz="4400" kern="0" dirty="0">
              <a:latin typeface="+mn-ea"/>
              <a:ea typeface="+mn-ea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1692910" y="5536067"/>
            <a:ext cx="325628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700" dirty="0" err="1" smtClean="0">
                <a:latin typeface="+mn-ea"/>
                <a:cs typeface="DejaVu Sans"/>
              </a:rPr>
              <a:t>Vue</a:t>
            </a:r>
            <a:r>
              <a:rPr lang="en-US" sz="2700" dirty="0" smtClean="0">
                <a:latin typeface="+mn-ea"/>
                <a:cs typeface="DejaVu Sans"/>
              </a:rPr>
              <a:t> </a:t>
            </a:r>
            <a:r>
              <a:rPr lang="en-US" sz="2700" dirty="0" smtClean="0">
                <a:latin typeface="+mn-ea"/>
                <a:cs typeface="DejaVu Sans"/>
              </a:rPr>
              <a:t>Router</a:t>
            </a:r>
            <a:endParaRPr sz="2700" dirty="0">
              <a:latin typeface="+mn-ea"/>
              <a:cs typeface="DejaVu Sans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7757160" y="5625422"/>
            <a:ext cx="325628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700" dirty="0" err="1" smtClean="0">
                <a:latin typeface="+mn-ea"/>
                <a:cs typeface="DejaVu Sans"/>
              </a:rPr>
              <a:t>라우터</a:t>
            </a:r>
            <a:r>
              <a:rPr lang="ko-KR" altLang="en-US" sz="2700" dirty="0" smtClean="0">
                <a:latin typeface="+mn-ea"/>
                <a:cs typeface="DejaVu Sans"/>
              </a:rPr>
              <a:t> </a:t>
            </a:r>
            <a:r>
              <a:rPr lang="ko-KR" altLang="en-US" sz="2700" dirty="0" smtClean="0">
                <a:latin typeface="+mn-ea"/>
                <a:cs typeface="DejaVu Sans"/>
              </a:rPr>
              <a:t>코드</a:t>
            </a:r>
            <a:endParaRPr sz="2700" dirty="0">
              <a:latin typeface="+mn-ea"/>
              <a:cs typeface="DejaVu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4280" y="2972985"/>
            <a:ext cx="4393183" cy="21602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67400" y="3429000"/>
            <a:ext cx="6972300" cy="212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14" name="object 4"/>
          <p:cNvSpPr txBox="1"/>
          <p:nvPr/>
        </p:nvSpPr>
        <p:spPr>
          <a:xfrm>
            <a:off x="2235200" y="7135993"/>
            <a:ext cx="8937626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3000" dirty="0" smtClean="0">
                <a:latin typeface="DejaVu Sans"/>
                <a:cs typeface="DejaVu Sans"/>
              </a:rPr>
              <a:t>화면을 </a:t>
            </a:r>
            <a:r>
              <a:rPr lang="ko-KR" altLang="en-US" sz="3000" b="1" dirty="0" smtClean="0">
                <a:latin typeface="DejaVu Sans"/>
                <a:cs typeface="DejaVu Sans"/>
              </a:rPr>
              <a:t>구체적으로 꾸미는 </a:t>
            </a:r>
            <a:r>
              <a:rPr lang="ko-KR" altLang="en-US" sz="3000" dirty="0" smtClean="0">
                <a:latin typeface="DejaVu Sans"/>
                <a:cs typeface="DejaVu Sans"/>
              </a:rPr>
              <a:t>방법 </a:t>
            </a:r>
            <a:r>
              <a:rPr lang="en-US" altLang="ko-KR" sz="3000" dirty="0" smtClean="0">
                <a:latin typeface="DejaVu Sans"/>
                <a:cs typeface="DejaVu Sans"/>
              </a:rPr>
              <a:t>&amp; </a:t>
            </a:r>
            <a:r>
              <a:rPr lang="ko-KR" altLang="en-US" sz="3000" dirty="0" smtClean="0">
                <a:latin typeface="DejaVu Sans"/>
                <a:cs typeface="DejaVu Sans"/>
              </a:rPr>
              <a:t>문법</a:t>
            </a:r>
            <a:endParaRPr sz="3000" dirty="0">
              <a:latin typeface="DejaVu Sans"/>
              <a:cs typeface="DejaVu Sans"/>
            </a:endParaRPr>
          </a:p>
        </p:txBody>
      </p:sp>
      <p:sp>
        <p:nvSpPr>
          <p:cNvPr id="15" name="object 7"/>
          <p:cNvSpPr txBox="1">
            <a:spLocks/>
          </p:cNvSpPr>
          <p:nvPr/>
        </p:nvSpPr>
        <p:spPr>
          <a:xfrm>
            <a:off x="381000" y="215900"/>
            <a:ext cx="6197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4400" kern="0" dirty="0" smtClean="0">
                <a:solidFill>
                  <a:srgbClr val="4BD295"/>
                </a:solidFill>
                <a:latin typeface="+mn-ea"/>
                <a:ea typeface="+mn-ea"/>
              </a:rPr>
              <a:t>4.  </a:t>
            </a:r>
            <a:r>
              <a:rPr lang="ko-KR" altLang="en-US" sz="4400" kern="0" dirty="0" err="1" smtClean="0">
                <a:solidFill>
                  <a:srgbClr val="4BD295"/>
                </a:solidFill>
                <a:latin typeface="+mn-ea"/>
                <a:ea typeface="+mn-ea"/>
              </a:rPr>
              <a:t>뷰</a:t>
            </a:r>
            <a:r>
              <a:rPr lang="ko-KR" altLang="en-US" sz="4400" kern="0" dirty="0" smtClean="0">
                <a:solidFill>
                  <a:srgbClr val="4BD295"/>
                </a:solidFill>
                <a:latin typeface="+mn-ea"/>
                <a:ea typeface="+mn-ea"/>
              </a:rPr>
              <a:t> 템플릿</a:t>
            </a:r>
            <a:endParaRPr lang="ko-KR" altLang="en-US" sz="4400" kern="0" dirty="0">
              <a:latin typeface="+mn-ea"/>
              <a:ea typeface="+mn-ea"/>
            </a:endParaRPr>
          </a:p>
        </p:txBody>
      </p:sp>
      <p:sp>
        <p:nvSpPr>
          <p:cNvPr id="16" name="object 4"/>
          <p:cNvSpPr txBox="1"/>
          <p:nvPr/>
        </p:nvSpPr>
        <p:spPr>
          <a:xfrm>
            <a:off x="1692910" y="5536067"/>
            <a:ext cx="325628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700" dirty="0" err="1" smtClean="0">
                <a:latin typeface="+mn-ea"/>
                <a:cs typeface="DejaVu Sans"/>
              </a:rPr>
              <a:t>Vue</a:t>
            </a:r>
            <a:r>
              <a:rPr lang="en-US" sz="2700" dirty="0" smtClean="0">
                <a:latin typeface="+mn-ea"/>
                <a:cs typeface="DejaVu Sans"/>
              </a:rPr>
              <a:t> Template</a:t>
            </a:r>
            <a:endParaRPr sz="2700" dirty="0">
              <a:latin typeface="+mn-ea"/>
              <a:cs typeface="DejaVu Sans"/>
            </a:endParaRPr>
          </a:p>
        </p:txBody>
      </p:sp>
      <p:sp>
        <p:nvSpPr>
          <p:cNvPr id="17" name="object 4"/>
          <p:cNvSpPr txBox="1"/>
          <p:nvPr/>
        </p:nvSpPr>
        <p:spPr>
          <a:xfrm>
            <a:off x="7757160" y="5625422"/>
            <a:ext cx="325628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700" dirty="0" smtClean="0">
                <a:latin typeface="+mn-ea"/>
                <a:cs typeface="DejaVu Sans"/>
              </a:rPr>
              <a:t>템플릿 코드</a:t>
            </a:r>
            <a:endParaRPr sz="2700" dirty="0">
              <a:latin typeface="+mn-ea"/>
              <a:cs typeface="DejaVu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44500" y="1638300"/>
            <a:ext cx="3441700" cy="699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57800" y="1854200"/>
            <a:ext cx="31661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 smtClean="0">
                <a:solidFill>
                  <a:srgbClr val="232323"/>
                </a:solidFill>
                <a:latin typeface="DejaVu Sans"/>
                <a:cs typeface="DejaVu Sans"/>
              </a:rPr>
              <a:t>조립 판을 설치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381000" y="215900"/>
            <a:ext cx="7340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400" dirty="0" err="1" smtClean="0">
                <a:solidFill>
                  <a:srgbClr val="000000"/>
                </a:solidFill>
              </a:rPr>
              <a:t>레고를</a:t>
            </a:r>
            <a:r>
              <a:rPr lang="ko-KR" altLang="en-US" sz="4400" dirty="0" smtClean="0">
                <a:solidFill>
                  <a:srgbClr val="000000"/>
                </a:solidFill>
              </a:rPr>
              <a:t> 조립하는 방법</a:t>
            </a:r>
            <a:endParaRPr sz="4400" dirty="0"/>
          </a:p>
        </p:txBody>
      </p:sp>
      <p:sp>
        <p:nvSpPr>
          <p:cNvPr id="6" name="object 6"/>
          <p:cNvSpPr/>
          <p:nvPr/>
        </p:nvSpPr>
        <p:spPr>
          <a:xfrm>
            <a:off x="3858983" y="2025269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74420" y="0"/>
                </a:lnTo>
                <a:lnTo>
                  <a:pt x="999820" y="0"/>
                </a:lnTo>
              </a:path>
            </a:pathLst>
          </a:custGeom>
          <a:ln w="508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33404" y="1918589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0" y="0"/>
                </a:moveTo>
                <a:lnTo>
                  <a:pt x="0" y="213359"/>
                </a:lnTo>
                <a:lnTo>
                  <a:pt x="213359" y="106679"/>
                </a:lnTo>
                <a:lnTo>
                  <a:pt x="0" y="0"/>
                </a:lnTo>
                <a:close/>
              </a:path>
            </a:pathLst>
          </a:custGeom>
          <a:solidFill>
            <a:srgbClr val="F0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58983" y="3039592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74420" y="0"/>
                </a:lnTo>
                <a:lnTo>
                  <a:pt x="999820" y="0"/>
                </a:lnTo>
              </a:path>
            </a:pathLst>
          </a:custGeom>
          <a:ln w="508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3404" y="2932912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0" y="0"/>
                </a:moveTo>
                <a:lnTo>
                  <a:pt x="0" y="213360"/>
                </a:lnTo>
                <a:lnTo>
                  <a:pt x="213359" y="106679"/>
                </a:lnTo>
                <a:lnTo>
                  <a:pt x="0" y="0"/>
                </a:lnTo>
                <a:close/>
              </a:path>
            </a:pathLst>
          </a:custGeom>
          <a:solidFill>
            <a:srgbClr val="F0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58983" y="4053916"/>
            <a:ext cx="591820" cy="0"/>
          </a:xfrm>
          <a:custGeom>
            <a:avLst/>
            <a:gdLst/>
            <a:ahLst/>
            <a:cxnLst/>
            <a:rect l="l" t="t" r="r" b="b"/>
            <a:pathLst>
              <a:path w="591820">
                <a:moveTo>
                  <a:pt x="0" y="0"/>
                </a:moveTo>
                <a:lnTo>
                  <a:pt x="591341" y="0"/>
                </a:lnTo>
              </a:path>
            </a:pathLst>
          </a:custGeom>
          <a:ln w="508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58983" y="7520178"/>
            <a:ext cx="591820" cy="0"/>
          </a:xfrm>
          <a:custGeom>
            <a:avLst/>
            <a:gdLst/>
            <a:ahLst/>
            <a:cxnLst/>
            <a:rect l="l" t="t" r="r" b="b"/>
            <a:pathLst>
              <a:path w="591820">
                <a:moveTo>
                  <a:pt x="0" y="0"/>
                </a:moveTo>
                <a:lnTo>
                  <a:pt x="591341" y="0"/>
                </a:lnTo>
              </a:path>
            </a:pathLst>
          </a:custGeom>
          <a:ln w="508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35830" y="4035882"/>
            <a:ext cx="0" cy="3510279"/>
          </a:xfrm>
          <a:custGeom>
            <a:avLst/>
            <a:gdLst/>
            <a:ahLst/>
            <a:cxnLst/>
            <a:rect l="l" t="t" r="r" b="b"/>
            <a:pathLst>
              <a:path h="3510279">
                <a:moveTo>
                  <a:pt x="0" y="0"/>
                </a:moveTo>
                <a:lnTo>
                  <a:pt x="0" y="3510140"/>
                </a:lnTo>
              </a:path>
            </a:pathLst>
          </a:custGeom>
          <a:ln w="508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55414" y="5801880"/>
            <a:ext cx="403860" cy="0"/>
          </a:xfrm>
          <a:custGeom>
            <a:avLst/>
            <a:gdLst/>
            <a:ahLst/>
            <a:cxnLst/>
            <a:rect l="l" t="t" r="r" b="b"/>
            <a:pathLst>
              <a:path w="403860">
                <a:moveTo>
                  <a:pt x="0" y="0"/>
                </a:moveTo>
                <a:lnTo>
                  <a:pt x="377981" y="0"/>
                </a:lnTo>
                <a:lnTo>
                  <a:pt x="403381" y="0"/>
                </a:lnTo>
              </a:path>
            </a:pathLst>
          </a:custGeom>
          <a:ln w="508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33404" y="5695200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0" y="0"/>
                </a:moveTo>
                <a:lnTo>
                  <a:pt x="0" y="213360"/>
                </a:lnTo>
                <a:lnTo>
                  <a:pt x="213359" y="106680"/>
                </a:lnTo>
                <a:lnTo>
                  <a:pt x="0" y="0"/>
                </a:lnTo>
                <a:close/>
              </a:path>
            </a:pathLst>
          </a:custGeom>
          <a:solidFill>
            <a:srgbClr val="F0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/>
          <p:cNvSpPr txBox="1"/>
          <p:nvPr/>
        </p:nvSpPr>
        <p:spPr>
          <a:xfrm>
            <a:off x="5257800" y="2848514"/>
            <a:ext cx="4902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 err="1" smtClean="0">
                <a:solidFill>
                  <a:srgbClr val="232323"/>
                </a:solidFill>
                <a:latin typeface="DejaVu Sans"/>
                <a:cs typeface="DejaVu Sans"/>
              </a:rPr>
              <a:t>레고</a:t>
            </a:r>
            <a:r>
              <a:rPr lang="ko-KR" altLang="en-US" sz="2400" dirty="0" err="1" smtClean="0">
                <a:solidFill>
                  <a:srgbClr val="232323"/>
                </a:solidFill>
                <a:latin typeface="DejaVu Sans"/>
                <a:cs typeface="DejaVu Sans"/>
              </a:rPr>
              <a:t>블록을</a:t>
            </a:r>
            <a:r>
              <a:rPr lang="ko-KR" altLang="en-US" sz="2400" dirty="0" smtClean="0">
                <a:solidFill>
                  <a:srgbClr val="232323"/>
                </a:solidFill>
                <a:latin typeface="DejaVu Sans"/>
                <a:cs typeface="DejaVu Sans"/>
              </a:rPr>
              <a:t> 각 위치에 설치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18" name="object 4"/>
          <p:cNvSpPr txBox="1"/>
          <p:nvPr/>
        </p:nvSpPr>
        <p:spPr>
          <a:xfrm>
            <a:off x="5237264" y="5599943"/>
            <a:ext cx="4902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 smtClean="0">
                <a:solidFill>
                  <a:srgbClr val="232323"/>
                </a:solidFill>
                <a:latin typeface="DejaVu Sans"/>
                <a:cs typeface="DejaVu Sans"/>
              </a:rPr>
              <a:t>설치한 </a:t>
            </a:r>
            <a:r>
              <a:rPr lang="ko-KR" altLang="en-US" sz="2400" dirty="0" err="1" smtClean="0">
                <a:solidFill>
                  <a:srgbClr val="232323"/>
                </a:solidFill>
                <a:latin typeface="DejaVu Sans"/>
                <a:cs typeface="DejaVu Sans"/>
              </a:rPr>
              <a:t>레고블록</a:t>
            </a:r>
            <a:r>
              <a:rPr lang="ko-KR" altLang="en-US" sz="2400" dirty="0" smtClean="0">
                <a:solidFill>
                  <a:srgbClr val="232323"/>
                </a:solidFill>
                <a:latin typeface="DejaVu Sans"/>
                <a:cs typeface="DejaVu Sans"/>
              </a:rPr>
              <a:t> 꾸미기</a:t>
            </a:r>
            <a:endParaRPr sz="2400" dirty="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44500" y="1638300"/>
            <a:ext cx="3441700" cy="699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57800" y="1854200"/>
            <a:ext cx="31661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 smtClean="0">
                <a:solidFill>
                  <a:srgbClr val="232323"/>
                </a:solidFill>
                <a:latin typeface="DejaVu Sans"/>
                <a:cs typeface="DejaVu Sans"/>
              </a:rPr>
              <a:t>조립 판을 설치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381000" y="215900"/>
            <a:ext cx="7340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400" dirty="0" err="1" smtClean="0">
                <a:solidFill>
                  <a:srgbClr val="000000"/>
                </a:solidFill>
              </a:rPr>
              <a:t>레고를</a:t>
            </a:r>
            <a:r>
              <a:rPr lang="ko-KR" altLang="en-US" sz="4400" dirty="0" smtClean="0">
                <a:solidFill>
                  <a:srgbClr val="000000"/>
                </a:solidFill>
              </a:rPr>
              <a:t> 조립하는 방법</a:t>
            </a:r>
            <a:endParaRPr sz="4400" dirty="0"/>
          </a:p>
        </p:txBody>
      </p:sp>
      <p:sp>
        <p:nvSpPr>
          <p:cNvPr id="6" name="object 6"/>
          <p:cNvSpPr/>
          <p:nvPr/>
        </p:nvSpPr>
        <p:spPr>
          <a:xfrm>
            <a:off x="3858983" y="2025269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74420" y="0"/>
                </a:lnTo>
                <a:lnTo>
                  <a:pt x="999820" y="0"/>
                </a:lnTo>
              </a:path>
            </a:pathLst>
          </a:custGeom>
          <a:ln w="508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33404" y="1918589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0" y="0"/>
                </a:moveTo>
                <a:lnTo>
                  <a:pt x="0" y="213359"/>
                </a:lnTo>
                <a:lnTo>
                  <a:pt x="213359" y="106679"/>
                </a:lnTo>
                <a:lnTo>
                  <a:pt x="0" y="0"/>
                </a:lnTo>
                <a:close/>
              </a:path>
            </a:pathLst>
          </a:custGeom>
          <a:solidFill>
            <a:srgbClr val="F0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58983" y="3039592"/>
            <a:ext cx="1000125" cy="0"/>
          </a:xfrm>
          <a:custGeom>
            <a:avLst/>
            <a:gdLst/>
            <a:ahLst/>
            <a:cxnLst/>
            <a:rect l="l" t="t" r="r" b="b"/>
            <a:pathLst>
              <a:path w="1000125">
                <a:moveTo>
                  <a:pt x="0" y="0"/>
                </a:moveTo>
                <a:lnTo>
                  <a:pt x="974420" y="0"/>
                </a:lnTo>
                <a:lnTo>
                  <a:pt x="999820" y="0"/>
                </a:lnTo>
              </a:path>
            </a:pathLst>
          </a:custGeom>
          <a:ln w="508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3404" y="2932912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0" y="0"/>
                </a:moveTo>
                <a:lnTo>
                  <a:pt x="0" y="213360"/>
                </a:lnTo>
                <a:lnTo>
                  <a:pt x="213359" y="106679"/>
                </a:lnTo>
                <a:lnTo>
                  <a:pt x="0" y="0"/>
                </a:lnTo>
                <a:close/>
              </a:path>
            </a:pathLst>
          </a:custGeom>
          <a:solidFill>
            <a:srgbClr val="F0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58983" y="4053916"/>
            <a:ext cx="591820" cy="0"/>
          </a:xfrm>
          <a:custGeom>
            <a:avLst/>
            <a:gdLst/>
            <a:ahLst/>
            <a:cxnLst/>
            <a:rect l="l" t="t" r="r" b="b"/>
            <a:pathLst>
              <a:path w="591820">
                <a:moveTo>
                  <a:pt x="0" y="0"/>
                </a:moveTo>
                <a:lnTo>
                  <a:pt x="591341" y="0"/>
                </a:lnTo>
              </a:path>
            </a:pathLst>
          </a:custGeom>
          <a:ln w="508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58983" y="7520178"/>
            <a:ext cx="591820" cy="0"/>
          </a:xfrm>
          <a:custGeom>
            <a:avLst/>
            <a:gdLst/>
            <a:ahLst/>
            <a:cxnLst/>
            <a:rect l="l" t="t" r="r" b="b"/>
            <a:pathLst>
              <a:path w="591820">
                <a:moveTo>
                  <a:pt x="0" y="0"/>
                </a:moveTo>
                <a:lnTo>
                  <a:pt x="591341" y="0"/>
                </a:lnTo>
              </a:path>
            </a:pathLst>
          </a:custGeom>
          <a:ln w="508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35830" y="4035882"/>
            <a:ext cx="0" cy="3510279"/>
          </a:xfrm>
          <a:custGeom>
            <a:avLst/>
            <a:gdLst/>
            <a:ahLst/>
            <a:cxnLst/>
            <a:rect l="l" t="t" r="r" b="b"/>
            <a:pathLst>
              <a:path h="3510279">
                <a:moveTo>
                  <a:pt x="0" y="0"/>
                </a:moveTo>
                <a:lnTo>
                  <a:pt x="0" y="3510140"/>
                </a:lnTo>
              </a:path>
            </a:pathLst>
          </a:custGeom>
          <a:ln w="508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55414" y="5801880"/>
            <a:ext cx="403860" cy="0"/>
          </a:xfrm>
          <a:custGeom>
            <a:avLst/>
            <a:gdLst/>
            <a:ahLst/>
            <a:cxnLst/>
            <a:rect l="l" t="t" r="r" b="b"/>
            <a:pathLst>
              <a:path w="403860">
                <a:moveTo>
                  <a:pt x="0" y="0"/>
                </a:moveTo>
                <a:lnTo>
                  <a:pt x="377981" y="0"/>
                </a:lnTo>
                <a:lnTo>
                  <a:pt x="403381" y="0"/>
                </a:lnTo>
              </a:path>
            </a:pathLst>
          </a:custGeom>
          <a:ln w="508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33404" y="5695200"/>
            <a:ext cx="213360" cy="213360"/>
          </a:xfrm>
          <a:custGeom>
            <a:avLst/>
            <a:gdLst/>
            <a:ahLst/>
            <a:cxnLst/>
            <a:rect l="l" t="t" r="r" b="b"/>
            <a:pathLst>
              <a:path w="213360" h="213360">
                <a:moveTo>
                  <a:pt x="0" y="0"/>
                </a:moveTo>
                <a:lnTo>
                  <a:pt x="0" y="213360"/>
                </a:lnTo>
                <a:lnTo>
                  <a:pt x="213359" y="106680"/>
                </a:lnTo>
                <a:lnTo>
                  <a:pt x="0" y="0"/>
                </a:lnTo>
                <a:close/>
              </a:path>
            </a:pathLst>
          </a:custGeom>
          <a:solidFill>
            <a:srgbClr val="F0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/>
          <p:cNvSpPr txBox="1"/>
          <p:nvPr/>
        </p:nvSpPr>
        <p:spPr>
          <a:xfrm>
            <a:off x="5257800" y="2848514"/>
            <a:ext cx="4902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 err="1" smtClean="0">
                <a:solidFill>
                  <a:srgbClr val="232323"/>
                </a:solidFill>
                <a:latin typeface="DejaVu Sans"/>
                <a:cs typeface="DejaVu Sans"/>
              </a:rPr>
              <a:t>레고</a:t>
            </a:r>
            <a:r>
              <a:rPr lang="ko-KR" altLang="en-US" sz="2400" dirty="0" err="1" smtClean="0">
                <a:solidFill>
                  <a:srgbClr val="232323"/>
                </a:solidFill>
                <a:latin typeface="DejaVu Sans"/>
                <a:cs typeface="DejaVu Sans"/>
              </a:rPr>
              <a:t>블록을</a:t>
            </a:r>
            <a:r>
              <a:rPr lang="ko-KR" altLang="en-US" sz="2400" dirty="0" smtClean="0">
                <a:solidFill>
                  <a:srgbClr val="232323"/>
                </a:solidFill>
                <a:latin typeface="DejaVu Sans"/>
                <a:cs typeface="DejaVu Sans"/>
              </a:rPr>
              <a:t> 각 위치에 설치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18" name="object 4"/>
          <p:cNvSpPr txBox="1"/>
          <p:nvPr/>
        </p:nvSpPr>
        <p:spPr>
          <a:xfrm>
            <a:off x="5237264" y="5599943"/>
            <a:ext cx="4902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 smtClean="0">
                <a:solidFill>
                  <a:srgbClr val="232323"/>
                </a:solidFill>
                <a:latin typeface="DejaVu Sans"/>
                <a:cs typeface="DejaVu Sans"/>
              </a:rPr>
              <a:t>설치한 </a:t>
            </a:r>
            <a:r>
              <a:rPr lang="ko-KR" altLang="en-US" sz="2400" dirty="0" err="1" smtClean="0">
                <a:solidFill>
                  <a:srgbClr val="232323"/>
                </a:solidFill>
                <a:latin typeface="DejaVu Sans"/>
                <a:cs typeface="DejaVu Sans"/>
              </a:rPr>
              <a:t>레고블록</a:t>
            </a:r>
            <a:r>
              <a:rPr lang="ko-KR" altLang="en-US" sz="2400" dirty="0" smtClean="0">
                <a:solidFill>
                  <a:srgbClr val="232323"/>
                </a:solidFill>
                <a:latin typeface="DejaVu Sans"/>
                <a:cs typeface="DejaVu Sans"/>
              </a:rPr>
              <a:t> 꾸미기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19" name="object 4"/>
          <p:cNvSpPr txBox="1"/>
          <p:nvPr/>
        </p:nvSpPr>
        <p:spPr>
          <a:xfrm>
            <a:off x="9189936" y="1814308"/>
            <a:ext cx="31661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dirty="0" err="1" smtClean="0">
                <a:solidFill>
                  <a:srgbClr val="232323"/>
                </a:solidFill>
                <a:latin typeface="DejaVu Sans"/>
                <a:cs typeface="DejaVu Sans"/>
              </a:rPr>
              <a:t>뷰</a:t>
            </a:r>
            <a:r>
              <a:rPr lang="ko-KR" altLang="en-US" sz="2400" b="1" dirty="0" smtClean="0">
                <a:solidFill>
                  <a:srgbClr val="232323"/>
                </a:solidFill>
                <a:latin typeface="DejaVu Sans"/>
                <a:cs typeface="DejaVu Sans"/>
              </a:rPr>
              <a:t> </a:t>
            </a:r>
            <a:r>
              <a:rPr lang="ko-KR" altLang="en-US" sz="2400" b="1" dirty="0" err="1" smtClean="0">
                <a:solidFill>
                  <a:srgbClr val="232323"/>
                </a:solidFill>
                <a:latin typeface="DejaVu Sans"/>
                <a:cs typeface="DejaVu Sans"/>
              </a:rPr>
              <a:t>인스턴스</a:t>
            </a:r>
            <a:r>
              <a:rPr lang="ko-KR" altLang="en-US" sz="2400" b="1" dirty="0" smtClean="0">
                <a:solidFill>
                  <a:srgbClr val="232323"/>
                </a:solidFill>
                <a:latin typeface="DejaVu Sans"/>
                <a:cs typeface="DejaVu Sans"/>
              </a:rPr>
              <a:t> 생성</a:t>
            </a:r>
            <a:endParaRPr sz="2400" b="1" dirty="0">
              <a:latin typeface="DejaVu Sans"/>
              <a:cs typeface="DejaVu Sans"/>
            </a:endParaRPr>
          </a:p>
        </p:txBody>
      </p:sp>
      <p:sp>
        <p:nvSpPr>
          <p:cNvPr id="20" name="object 4"/>
          <p:cNvSpPr txBox="1"/>
          <p:nvPr/>
        </p:nvSpPr>
        <p:spPr>
          <a:xfrm>
            <a:off x="9189936" y="2808622"/>
            <a:ext cx="4902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dirty="0" err="1" smtClean="0">
                <a:solidFill>
                  <a:srgbClr val="232323"/>
                </a:solidFill>
                <a:latin typeface="DejaVu Sans"/>
                <a:cs typeface="DejaVu Sans"/>
              </a:rPr>
              <a:t>뷰</a:t>
            </a:r>
            <a:r>
              <a:rPr lang="ko-KR" altLang="en-US" sz="2400" b="1" dirty="0" smtClean="0">
                <a:solidFill>
                  <a:srgbClr val="232323"/>
                </a:solidFill>
                <a:latin typeface="DejaVu Sans"/>
                <a:cs typeface="DejaVu Sans"/>
              </a:rPr>
              <a:t> 컴포넌트 설계 및 생성</a:t>
            </a:r>
            <a:endParaRPr sz="2400" b="1" dirty="0">
              <a:latin typeface="DejaVu Sans"/>
              <a:cs typeface="DejaVu Sans"/>
            </a:endParaRPr>
          </a:p>
        </p:txBody>
      </p:sp>
      <p:sp>
        <p:nvSpPr>
          <p:cNvPr id="21" name="object 4"/>
          <p:cNvSpPr txBox="1"/>
          <p:nvPr/>
        </p:nvSpPr>
        <p:spPr>
          <a:xfrm>
            <a:off x="9169400" y="5560051"/>
            <a:ext cx="4902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dirty="0" err="1" smtClean="0">
                <a:solidFill>
                  <a:srgbClr val="232323"/>
                </a:solidFill>
                <a:latin typeface="DejaVu Sans"/>
                <a:cs typeface="DejaVu Sans"/>
              </a:rPr>
              <a:t>뷰</a:t>
            </a:r>
            <a:r>
              <a:rPr lang="ko-KR" altLang="en-US" sz="2400" b="1" dirty="0" smtClean="0">
                <a:solidFill>
                  <a:srgbClr val="232323"/>
                </a:solidFill>
                <a:latin typeface="DejaVu Sans"/>
                <a:cs typeface="DejaVu Sans"/>
              </a:rPr>
              <a:t> 컴포넌트 내용 구현</a:t>
            </a:r>
            <a:endParaRPr sz="2400" b="1" dirty="0">
              <a:latin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2529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47700" y="4914900"/>
            <a:ext cx="4191000" cy="234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36700" y="7327900"/>
            <a:ext cx="229870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200" dirty="0" err="1" smtClean="0">
                <a:latin typeface="+mn-ea"/>
                <a:cs typeface="DejaVu Sans"/>
              </a:rPr>
              <a:t>Vue</a:t>
            </a:r>
            <a:r>
              <a:rPr lang="en-US" sz="2200" dirty="0" smtClean="0">
                <a:latin typeface="+mn-ea"/>
                <a:cs typeface="DejaVu Sans"/>
              </a:rPr>
              <a:t> Instance</a:t>
            </a:r>
            <a:endParaRPr sz="2200" dirty="0">
              <a:latin typeface="+mn-ea"/>
              <a:cs typeface="DejaVu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500" y="2413000"/>
            <a:ext cx="4102100" cy="2273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37244" y="815678"/>
            <a:ext cx="3664965" cy="17967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30457" y="5346597"/>
            <a:ext cx="1500505" cy="1107440"/>
          </a:xfrm>
          <a:custGeom>
            <a:avLst/>
            <a:gdLst/>
            <a:ahLst/>
            <a:cxnLst/>
            <a:rect l="l" t="t" r="r" b="b"/>
            <a:pathLst>
              <a:path w="1500504" h="1107439">
                <a:moveTo>
                  <a:pt x="0" y="1102640"/>
                </a:moveTo>
                <a:lnTo>
                  <a:pt x="62094" y="1105203"/>
                </a:lnTo>
                <a:lnTo>
                  <a:pt x="122879" y="1106611"/>
                </a:lnTo>
                <a:lnTo>
                  <a:pt x="182353" y="1106864"/>
                </a:lnTo>
                <a:lnTo>
                  <a:pt x="240517" y="1105962"/>
                </a:lnTo>
                <a:lnTo>
                  <a:pt x="297370" y="1103906"/>
                </a:lnTo>
                <a:lnTo>
                  <a:pt x="352913" y="1100695"/>
                </a:lnTo>
                <a:lnTo>
                  <a:pt x="407145" y="1096330"/>
                </a:lnTo>
                <a:lnTo>
                  <a:pt x="460068" y="1090809"/>
                </a:lnTo>
                <a:lnTo>
                  <a:pt x="511679" y="1084134"/>
                </a:lnTo>
                <a:lnTo>
                  <a:pt x="561980" y="1076305"/>
                </a:lnTo>
                <a:lnTo>
                  <a:pt x="610971" y="1067320"/>
                </a:lnTo>
                <a:lnTo>
                  <a:pt x="658652" y="1057181"/>
                </a:lnTo>
                <a:lnTo>
                  <a:pt x="705022" y="1045887"/>
                </a:lnTo>
                <a:lnTo>
                  <a:pt x="750081" y="1033439"/>
                </a:lnTo>
                <a:lnTo>
                  <a:pt x="793831" y="1019836"/>
                </a:lnTo>
                <a:lnTo>
                  <a:pt x="836269" y="1005078"/>
                </a:lnTo>
                <a:lnTo>
                  <a:pt x="877398" y="989165"/>
                </a:lnTo>
                <a:lnTo>
                  <a:pt x="917216" y="972098"/>
                </a:lnTo>
                <a:lnTo>
                  <a:pt x="955723" y="953876"/>
                </a:lnTo>
                <a:lnTo>
                  <a:pt x="992920" y="934499"/>
                </a:lnTo>
                <a:lnTo>
                  <a:pt x="1028807" y="913967"/>
                </a:lnTo>
                <a:lnTo>
                  <a:pt x="1063383" y="892281"/>
                </a:lnTo>
                <a:lnTo>
                  <a:pt x="1096649" y="869440"/>
                </a:lnTo>
                <a:lnTo>
                  <a:pt x="1128605" y="845445"/>
                </a:lnTo>
                <a:lnTo>
                  <a:pt x="1159250" y="820295"/>
                </a:lnTo>
                <a:lnTo>
                  <a:pt x="1188584" y="793990"/>
                </a:lnTo>
                <a:lnTo>
                  <a:pt x="1216608" y="766530"/>
                </a:lnTo>
                <a:lnTo>
                  <a:pt x="1243322" y="737915"/>
                </a:lnTo>
                <a:lnTo>
                  <a:pt x="1268725" y="708146"/>
                </a:lnTo>
                <a:lnTo>
                  <a:pt x="1292818" y="677222"/>
                </a:lnTo>
                <a:lnTo>
                  <a:pt x="1315601" y="645144"/>
                </a:lnTo>
                <a:lnTo>
                  <a:pt x="1337073" y="611911"/>
                </a:lnTo>
                <a:lnTo>
                  <a:pt x="1357234" y="577523"/>
                </a:lnTo>
                <a:lnTo>
                  <a:pt x="1376085" y="541980"/>
                </a:lnTo>
                <a:lnTo>
                  <a:pt x="1393626" y="505282"/>
                </a:lnTo>
                <a:lnTo>
                  <a:pt x="1409856" y="467430"/>
                </a:lnTo>
                <a:lnTo>
                  <a:pt x="1424776" y="428423"/>
                </a:lnTo>
                <a:lnTo>
                  <a:pt x="1438386" y="388262"/>
                </a:lnTo>
                <a:lnTo>
                  <a:pt x="1450685" y="346946"/>
                </a:lnTo>
                <a:lnTo>
                  <a:pt x="1461673" y="304475"/>
                </a:lnTo>
                <a:lnTo>
                  <a:pt x="1471351" y="260849"/>
                </a:lnTo>
                <a:lnTo>
                  <a:pt x="1479719" y="216068"/>
                </a:lnTo>
                <a:lnTo>
                  <a:pt x="1486776" y="170133"/>
                </a:lnTo>
                <a:lnTo>
                  <a:pt x="1492523" y="123043"/>
                </a:lnTo>
                <a:lnTo>
                  <a:pt x="1496959" y="74799"/>
                </a:lnTo>
                <a:lnTo>
                  <a:pt x="1500085" y="25400"/>
                </a:lnTo>
                <a:lnTo>
                  <a:pt x="1499984" y="0"/>
                </a:lnTo>
              </a:path>
            </a:pathLst>
          </a:custGeom>
          <a:ln w="508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23863" y="5158638"/>
            <a:ext cx="213360" cy="213995"/>
          </a:xfrm>
          <a:custGeom>
            <a:avLst/>
            <a:gdLst/>
            <a:ahLst/>
            <a:cxnLst/>
            <a:rect l="l" t="t" r="r" b="b"/>
            <a:pathLst>
              <a:path w="213359" h="213995">
                <a:moveTo>
                  <a:pt x="105854" y="0"/>
                </a:moveTo>
                <a:lnTo>
                  <a:pt x="0" y="213766"/>
                </a:lnTo>
                <a:lnTo>
                  <a:pt x="213360" y="212940"/>
                </a:lnTo>
                <a:lnTo>
                  <a:pt x="105854" y="0"/>
                </a:lnTo>
                <a:close/>
              </a:path>
            </a:pathLst>
          </a:custGeom>
          <a:solidFill>
            <a:srgbClr val="F0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50897" y="3387253"/>
            <a:ext cx="1500505" cy="1107440"/>
          </a:xfrm>
          <a:custGeom>
            <a:avLst/>
            <a:gdLst/>
            <a:ahLst/>
            <a:cxnLst/>
            <a:rect l="l" t="t" r="r" b="b"/>
            <a:pathLst>
              <a:path w="1500504" h="1107439">
                <a:moveTo>
                  <a:pt x="0" y="1102640"/>
                </a:moveTo>
                <a:lnTo>
                  <a:pt x="62094" y="1105203"/>
                </a:lnTo>
                <a:lnTo>
                  <a:pt x="122879" y="1106611"/>
                </a:lnTo>
                <a:lnTo>
                  <a:pt x="182353" y="1106864"/>
                </a:lnTo>
                <a:lnTo>
                  <a:pt x="240517" y="1105962"/>
                </a:lnTo>
                <a:lnTo>
                  <a:pt x="297370" y="1103906"/>
                </a:lnTo>
                <a:lnTo>
                  <a:pt x="352913" y="1100695"/>
                </a:lnTo>
                <a:lnTo>
                  <a:pt x="407145" y="1096330"/>
                </a:lnTo>
                <a:lnTo>
                  <a:pt x="460068" y="1090809"/>
                </a:lnTo>
                <a:lnTo>
                  <a:pt x="511679" y="1084134"/>
                </a:lnTo>
                <a:lnTo>
                  <a:pt x="561980" y="1076305"/>
                </a:lnTo>
                <a:lnTo>
                  <a:pt x="610971" y="1067320"/>
                </a:lnTo>
                <a:lnTo>
                  <a:pt x="658652" y="1057181"/>
                </a:lnTo>
                <a:lnTo>
                  <a:pt x="705022" y="1045887"/>
                </a:lnTo>
                <a:lnTo>
                  <a:pt x="750081" y="1033439"/>
                </a:lnTo>
                <a:lnTo>
                  <a:pt x="793831" y="1019836"/>
                </a:lnTo>
                <a:lnTo>
                  <a:pt x="836269" y="1005078"/>
                </a:lnTo>
                <a:lnTo>
                  <a:pt x="877398" y="989165"/>
                </a:lnTo>
                <a:lnTo>
                  <a:pt x="917216" y="972098"/>
                </a:lnTo>
                <a:lnTo>
                  <a:pt x="955723" y="953876"/>
                </a:lnTo>
                <a:lnTo>
                  <a:pt x="992920" y="934499"/>
                </a:lnTo>
                <a:lnTo>
                  <a:pt x="1028807" y="913967"/>
                </a:lnTo>
                <a:lnTo>
                  <a:pt x="1063383" y="892281"/>
                </a:lnTo>
                <a:lnTo>
                  <a:pt x="1096649" y="869440"/>
                </a:lnTo>
                <a:lnTo>
                  <a:pt x="1128605" y="845445"/>
                </a:lnTo>
                <a:lnTo>
                  <a:pt x="1159250" y="820295"/>
                </a:lnTo>
                <a:lnTo>
                  <a:pt x="1188584" y="793990"/>
                </a:lnTo>
                <a:lnTo>
                  <a:pt x="1216608" y="766530"/>
                </a:lnTo>
                <a:lnTo>
                  <a:pt x="1243322" y="737915"/>
                </a:lnTo>
                <a:lnTo>
                  <a:pt x="1268725" y="708146"/>
                </a:lnTo>
                <a:lnTo>
                  <a:pt x="1292818" y="677222"/>
                </a:lnTo>
                <a:lnTo>
                  <a:pt x="1315601" y="645144"/>
                </a:lnTo>
                <a:lnTo>
                  <a:pt x="1337073" y="611911"/>
                </a:lnTo>
                <a:lnTo>
                  <a:pt x="1357234" y="577523"/>
                </a:lnTo>
                <a:lnTo>
                  <a:pt x="1376085" y="541980"/>
                </a:lnTo>
                <a:lnTo>
                  <a:pt x="1393626" y="505282"/>
                </a:lnTo>
                <a:lnTo>
                  <a:pt x="1409856" y="467430"/>
                </a:lnTo>
                <a:lnTo>
                  <a:pt x="1424776" y="428423"/>
                </a:lnTo>
                <a:lnTo>
                  <a:pt x="1438386" y="388262"/>
                </a:lnTo>
                <a:lnTo>
                  <a:pt x="1450685" y="346946"/>
                </a:lnTo>
                <a:lnTo>
                  <a:pt x="1461673" y="304475"/>
                </a:lnTo>
                <a:lnTo>
                  <a:pt x="1471351" y="260849"/>
                </a:lnTo>
                <a:lnTo>
                  <a:pt x="1479719" y="216068"/>
                </a:lnTo>
                <a:lnTo>
                  <a:pt x="1486776" y="170133"/>
                </a:lnTo>
                <a:lnTo>
                  <a:pt x="1492523" y="123043"/>
                </a:lnTo>
                <a:lnTo>
                  <a:pt x="1496959" y="74799"/>
                </a:lnTo>
                <a:lnTo>
                  <a:pt x="1500085" y="25400"/>
                </a:lnTo>
                <a:lnTo>
                  <a:pt x="1499984" y="0"/>
                </a:lnTo>
              </a:path>
            </a:pathLst>
          </a:custGeom>
          <a:ln w="508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44304" y="3199295"/>
            <a:ext cx="213360" cy="213995"/>
          </a:xfrm>
          <a:custGeom>
            <a:avLst/>
            <a:gdLst/>
            <a:ahLst/>
            <a:cxnLst/>
            <a:rect l="l" t="t" r="r" b="b"/>
            <a:pathLst>
              <a:path w="213359" h="213995">
                <a:moveTo>
                  <a:pt x="105854" y="0"/>
                </a:moveTo>
                <a:lnTo>
                  <a:pt x="0" y="213766"/>
                </a:lnTo>
                <a:lnTo>
                  <a:pt x="213347" y="212953"/>
                </a:lnTo>
                <a:lnTo>
                  <a:pt x="105854" y="0"/>
                </a:lnTo>
                <a:close/>
              </a:path>
            </a:pathLst>
          </a:custGeom>
          <a:solidFill>
            <a:srgbClr val="F0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title" idx="4294967295"/>
          </p:nvPr>
        </p:nvSpPr>
        <p:spPr>
          <a:xfrm>
            <a:off x="381000" y="215900"/>
            <a:ext cx="6273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dirty="0" smtClean="0">
                <a:solidFill>
                  <a:srgbClr val="000000"/>
                </a:solidFill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+mn-ea"/>
                <a:ea typeface="+mn-ea"/>
              </a:rPr>
              <a:t>Vue.js</a:t>
            </a:r>
            <a:r>
              <a:rPr lang="en-US" sz="4400" dirty="0" smtClean="0">
                <a:solidFill>
                  <a:srgbClr val="000000"/>
                </a:solidFill>
              </a:rPr>
              <a:t> </a:t>
            </a:r>
            <a:r>
              <a:rPr lang="ko-KR" altLang="en-US" sz="4400" dirty="0" smtClean="0">
                <a:solidFill>
                  <a:srgbClr val="000000"/>
                </a:solidFill>
              </a:rPr>
              <a:t>구현 절차</a:t>
            </a:r>
            <a:endParaRPr sz="4400" dirty="0"/>
          </a:p>
        </p:txBody>
      </p:sp>
      <p:sp>
        <p:nvSpPr>
          <p:cNvPr id="16" name="object 4"/>
          <p:cNvSpPr txBox="1"/>
          <p:nvPr/>
        </p:nvSpPr>
        <p:spPr>
          <a:xfrm>
            <a:off x="4902200" y="4739211"/>
            <a:ext cx="229870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200" dirty="0" err="1" smtClean="0">
                <a:latin typeface="+mn-ea"/>
                <a:cs typeface="DejaVu Sans"/>
              </a:rPr>
              <a:t>Vue</a:t>
            </a:r>
            <a:r>
              <a:rPr lang="en-US" sz="2200" dirty="0" smtClean="0">
                <a:latin typeface="+mn-ea"/>
                <a:cs typeface="DejaVu Sans"/>
              </a:rPr>
              <a:t> Components</a:t>
            </a:r>
            <a:endParaRPr sz="2200" dirty="0">
              <a:latin typeface="+mn-ea"/>
              <a:cs typeface="DejaVu Sans"/>
            </a:endParaRPr>
          </a:p>
        </p:txBody>
      </p:sp>
      <p:sp>
        <p:nvSpPr>
          <p:cNvPr id="17" name="object 4"/>
          <p:cNvSpPr txBox="1"/>
          <p:nvPr/>
        </p:nvSpPr>
        <p:spPr>
          <a:xfrm>
            <a:off x="9120376" y="2790914"/>
            <a:ext cx="229870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200" dirty="0" err="1" smtClean="0">
                <a:latin typeface="+mn-ea"/>
                <a:cs typeface="DejaVu Sans"/>
              </a:rPr>
              <a:t>Vue</a:t>
            </a:r>
            <a:r>
              <a:rPr lang="en-US" sz="2200" dirty="0" smtClean="0">
                <a:latin typeface="+mn-ea"/>
                <a:cs typeface="DejaVu Sans"/>
              </a:rPr>
              <a:t> Template</a:t>
            </a:r>
            <a:endParaRPr sz="2200" dirty="0">
              <a:latin typeface="+mn-ea"/>
              <a:cs typeface="DejaVu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/>
          </p:cNvSpPr>
          <p:nvPr/>
        </p:nvSpPr>
        <p:spPr>
          <a:xfrm>
            <a:off x="0" y="4076700"/>
            <a:ext cx="13004800" cy="1110560"/>
          </a:xfrm>
          <a:prstGeom prst="rect">
            <a:avLst/>
          </a:prstGeom>
        </p:spPr>
        <p:txBody>
          <a:bodyPr vert="horz" wrap="square" lIns="0" tIns="3683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241300" algn="ctr" latinLnBrk="0">
              <a:spcBef>
                <a:spcPts val="100"/>
              </a:spcBef>
            </a:pPr>
            <a:r>
              <a:rPr lang="en-US" altLang="ko-KR" kern="0" spc="265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Vue.js </a:t>
            </a:r>
            <a:r>
              <a:rPr lang="ko-KR" altLang="en-US" kern="0" spc="265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개발을 도와주는 도구</a:t>
            </a:r>
            <a:endParaRPr lang="ko-KR" altLang="en-US" kern="0" spc="265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81000" y="215900"/>
            <a:ext cx="8026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000000"/>
                </a:solidFill>
                <a:latin typeface="+mj-ea"/>
              </a:rPr>
              <a:t>1. </a:t>
            </a:r>
            <a:r>
              <a:rPr lang="en-US" sz="4400" dirty="0" smtClean="0">
                <a:solidFill>
                  <a:srgbClr val="000000"/>
                </a:solidFill>
                <a:latin typeface="+mj-ea"/>
              </a:rPr>
              <a:t>Vue.js </a:t>
            </a:r>
            <a:r>
              <a:rPr lang="ko-KR" altLang="en-US" sz="4400" dirty="0" smtClean="0">
                <a:solidFill>
                  <a:srgbClr val="000000"/>
                </a:solidFill>
                <a:latin typeface="+mj-ea"/>
              </a:rPr>
              <a:t>개발자 도구</a:t>
            </a:r>
            <a:endParaRPr sz="4400" dirty="0">
              <a:latin typeface="+mj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87500" y="1879600"/>
            <a:ext cx="9829800" cy="684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3" name="object 3"/>
          <p:cNvSpPr/>
          <p:nvPr/>
        </p:nvSpPr>
        <p:spPr>
          <a:xfrm>
            <a:off x="2768600" y="2209800"/>
            <a:ext cx="7467600" cy="6462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81000" y="215900"/>
            <a:ext cx="8026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4400" kern="0" dirty="0" smtClean="0">
                <a:solidFill>
                  <a:srgbClr val="000000"/>
                </a:solidFill>
                <a:latin typeface="+mj-ea"/>
              </a:rPr>
              <a:t>2. </a:t>
            </a:r>
            <a:r>
              <a:rPr lang="en-US" sz="4400" kern="0" dirty="0" err="1" smtClean="0">
                <a:solidFill>
                  <a:srgbClr val="000000"/>
                </a:solidFill>
                <a:latin typeface="+mj-ea"/>
              </a:rPr>
              <a:t>Vue</a:t>
            </a:r>
            <a:r>
              <a:rPr lang="en-US" sz="4400" kern="0" dirty="0" smtClean="0">
                <a:solidFill>
                  <a:srgbClr val="000000"/>
                </a:solidFill>
                <a:latin typeface="+mj-ea"/>
              </a:rPr>
              <a:t> CLI </a:t>
            </a:r>
            <a:r>
              <a:rPr lang="ko-KR" altLang="en-US" sz="4400" kern="0" dirty="0" smtClean="0">
                <a:solidFill>
                  <a:srgbClr val="000000"/>
                </a:solidFill>
                <a:latin typeface="+mj-ea"/>
              </a:rPr>
              <a:t>도구</a:t>
            </a:r>
            <a:endParaRPr lang="ko-KR" altLang="en-US" sz="4400" kern="0" dirty="0">
              <a:latin typeface="+mj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3A4F65">
              <a:alpha val="97889"/>
            </a:srgbClr>
          </a:solidFill>
        </p:spPr>
        <p:txBody>
          <a:bodyPr wrap="square" lIns="0" tIns="0" rIns="0" bIns="0" rtlCol="0"/>
          <a:lstStyle/>
          <a:p>
            <a:endParaRPr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346462"/>
            <a:ext cx="1264285" cy="0"/>
          </a:xfrm>
          <a:custGeom>
            <a:avLst/>
            <a:gdLst/>
            <a:ahLst/>
            <a:cxnLst/>
            <a:rect l="l" t="t" r="r" b="b"/>
            <a:pathLst>
              <a:path w="1264285">
                <a:moveTo>
                  <a:pt x="0" y="0"/>
                </a:moveTo>
                <a:lnTo>
                  <a:pt x="1264248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58900" y="1155700"/>
            <a:ext cx="1720214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5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12000" spc="-5" dirty="0" smtClean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97000" y="2819400"/>
            <a:ext cx="7018020" cy="125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altLang="ko-KR" sz="4000" b="1" dirty="0" smtClean="0">
                <a:solidFill>
                  <a:srgbClr val="FFFFFF"/>
                </a:solidFill>
                <a:latin typeface="+mj-ea"/>
                <a:ea typeface="+mj-ea"/>
                <a:cs typeface="DejaVu Sans"/>
              </a:rPr>
              <a:t>Vue.js </a:t>
            </a:r>
            <a:r>
              <a:rPr lang="ko-KR" altLang="en-US" sz="4000" b="1" dirty="0" smtClean="0">
                <a:solidFill>
                  <a:srgbClr val="FFFFFF"/>
                </a:solidFill>
                <a:latin typeface="+mj-ea"/>
                <a:ea typeface="+mj-ea"/>
                <a:cs typeface="DejaVu Sans"/>
              </a:rPr>
              <a:t>동작원리와</a:t>
            </a:r>
            <a:endParaRPr lang="en-US" altLang="ko-KR" sz="4000" b="1" dirty="0" smtClean="0">
              <a:solidFill>
                <a:srgbClr val="FFFFFF"/>
              </a:solidFill>
              <a:latin typeface="+mj-ea"/>
              <a:ea typeface="+mj-ea"/>
              <a:cs typeface="DejaVu Sans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b="1" dirty="0" smtClean="0">
                <a:solidFill>
                  <a:srgbClr val="FFFFFF"/>
                </a:solidFill>
                <a:latin typeface="+mj-ea"/>
                <a:ea typeface="+mj-ea"/>
                <a:cs typeface="DejaVu Sans"/>
              </a:rPr>
              <a:t>자가 학습 방법</a:t>
            </a:r>
            <a:endParaRPr sz="4000" dirty="0">
              <a:latin typeface="+mj-ea"/>
              <a:ea typeface="+mj-ea"/>
              <a:cs typeface="DejaVu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77863" y="4681265"/>
            <a:ext cx="6626936" cy="4853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52563" y="5223687"/>
            <a:ext cx="5102860" cy="3027111"/>
          </a:xfrm>
          <a:prstGeom prst="rect">
            <a:avLst/>
          </a:prstGeom>
          <a:solidFill>
            <a:srgbClr val="FFFFFF">
              <a:alpha val="98999"/>
            </a:srgbClr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 dirty="0">
              <a:latin typeface="+mj-ea"/>
              <a:ea typeface="+mj-ea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2500" b="1" dirty="0" smtClean="0">
                <a:solidFill>
                  <a:srgbClr val="2C2C2C"/>
                </a:solidFill>
                <a:latin typeface="+mj-ea"/>
                <a:ea typeface="+mj-ea"/>
                <a:cs typeface="DejaVu Sans"/>
              </a:rPr>
              <a:t>Subjects</a:t>
            </a:r>
          </a:p>
          <a:p>
            <a:pPr algn="ctr">
              <a:lnSpc>
                <a:spcPct val="100000"/>
              </a:lnSpc>
            </a:pPr>
            <a:endParaRPr sz="2500" dirty="0">
              <a:latin typeface="+mj-ea"/>
              <a:ea typeface="+mj-ea"/>
              <a:cs typeface="DejaVu Sans"/>
            </a:endParaRPr>
          </a:p>
          <a:p>
            <a:pPr marL="886459" indent="-457200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tabLst>
                <a:tab pos="911860" algn="l"/>
              </a:tabLst>
            </a:pPr>
            <a:r>
              <a:rPr lang="en-US" sz="2000" dirty="0" smtClean="0">
                <a:latin typeface="+mj-ea"/>
                <a:ea typeface="+mj-ea"/>
                <a:cs typeface="DejaVu Sans"/>
              </a:rPr>
              <a:t>Vue.js</a:t>
            </a:r>
            <a:r>
              <a:rPr lang="en-US" altLang="ko-KR" sz="2000" dirty="0" smtClean="0">
                <a:latin typeface="+mj-ea"/>
                <a:ea typeface="+mj-ea"/>
                <a:cs typeface="DejaVu Sans"/>
              </a:rPr>
              <a:t> </a:t>
            </a:r>
            <a:r>
              <a:rPr lang="ko-KR" altLang="en-US" sz="2000" dirty="0" smtClean="0">
                <a:latin typeface="+mj-ea"/>
                <a:ea typeface="+mj-ea"/>
                <a:cs typeface="DejaVu Sans"/>
              </a:rPr>
              <a:t>동작</a:t>
            </a:r>
            <a:r>
              <a:rPr lang="en-US" altLang="ko-KR" sz="2000" dirty="0" smtClean="0">
                <a:latin typeface="+mj-ea"/>
                <a:ea typeface="+mj-ea"/>
                <a:cs typeface="DejaVu Sans"/>
              </a:rPr>
              <a:t> </a:t>
            </a:r>
            <a:r>
              <a:rPr lang="ko-KR" altLang="en-US" sz="2000" dirty="0" smtClean="0">
                <a:latin typeface="+mj-ea"/>
                <a:ea typeface="+mj-ea"/>
                <a:cs typeface="DejaVu Sans"/>
              </a:rPr>
              <a:t>원리 알아보기</a:t>
            </a:r>
            <a:endParaRPr lang="en-US" altLang="ko-KR" sz="2000" dirty="0" smtClean="0">
              <a:latin typeface="+mj-ea"/>
              <a:ea typeface="+mj-ea"/>
              <a:cs typeface="DejaVu Sans"/>
            </a:endParaRPr>
          </a:p>
          <a:p>
            <a:pPr marL="886459" indent="-457200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tabLst>
                <a:tab pos="911860" algn="l"/>
              </a:tabLst>
            </a:pPr>
            <a:r>
              <a:rPr lang="en-US" altLang="ko-KR" sz="2000" dirty="0" smtClean="0">
                <a:latin typeface="+mj-ea"/>
                <a:cs typeface="DejaVu Sans"/>
              </a:rPr>
              <a:t>Vue.js vs jQuery </a:t>
            </a:r>
          </a:p>
          <a:p>
            <a:pPr marL="886459" indent="-457200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tabLst>
                <a:tab pos="911860" algn="l"/>
              </a:tabLst>
            </a:pPr>
            <a:r>
              <a:rPr lang="en-US" sz="2000" dirty="0" smtClean="0">
                <a:latin typeface="+mj-ea"/>
                <a:ea typeface="+mj-ea"/>
                <a:cs typeface="DejaVu Sans"/>
              </a:rPr>
              <a:t>Vue.js </a:t>
            </a:r>
            <a:r>
              <a:rPr lang="ko-KR" altLang="en-US" sz="2000" dirty="0" smtClean="0">
                <a:latin typeface="+mj-ea"/>
                <a:ea typeface="+mj-ea"/>
                <a:cs typeface="DejaVu Sans"/>
              </a:rPr>
              <a:t>와</a:t>
            </a:r>
            <a:r>
              <a:rPr lang="en-US" altLang="ko-KR" sz="2000" dirty="0" smtClean="0">
                <a:latin typeface="+mj-ea"/>
                <a:ea typeface="+mj-ea"/>
                <a:cs typeface="DejaVu Sans"/>
              </a:rPr>
              <a:t> </a:t>
            </a:r>
            <a:r>
              <a:rPr lang="ko-KR" altLang="en-US" sz="2000" dirty="0" err="1" smtClean="0">
                <a:latin typeface="+mj-ea"/>
                <a:ea typeface="+mj-ea"/>
                <a:cs typeface="DejaVu Sans"/>
              </a:rPr>
              <a:t>프런트엔드</a:t>
            </a:r>
            <a:r>
              <a:rPr lang="ko-KR" altLang="en-US" sz="2000" dirty="0" smtClean="0">
                <a:latin typeface="+mj-ea"/>
                <a:ea typeface="+mj-ea"/>
                <a:cs typeface="DejaVu Sans"/>
              </a:rPr>
              <a:t> 개발 학습방법</a:t>
            </a:r>
            <a:endParaRPr lang="en-US" altLang="ko-KR" sz="2000" dirty="0" smtClean="0">
              <a:latin typeface="+mj-ea"/>
              <a:ea typeface="+mj-ea"/>
              <a:cs typeface="DejaVu Sans"/>
            </a:endParaRPr>
          </a:p>
          <a:p>
            <a:pPr marL="886459" indent="-457200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tabLst>
                <a:tab pos="911860" algn="l"/>
              </a:tabLst>
            </a:pPr>
            <a:endParaRPr lang="en-US" altLang="ko-KR" sz="2500" dirty="0" smtClean="0">
              <a:latin typeface="+mj-ea"/>
              <a:ea typeface="+mj-ea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048218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2126518" y="3898698"/>
            <a:ext cx="1346835" cy="1346835"/>
          </a:xfrm>
          <a:custGeom>
            <a:avLst/>
            <a:gdLst/>
            <a:ahLst/>
            <a:cxnLst/>
            <a:rect l="l" t="t" r="r" b="b"/>
            <a:pathLst>
              <a:path w="1346835" h="1346835">
                <a:moveTo>
                  <a:pt x="695789" y="0"/>
                </a:moveTo>
                <a:lnTo>
                  <a:pt x="650820" y="0"/>
                </a:lnTo>
                <a:lnTo>
                  <a:pt x="605931" y="2983"/>
                </a:lnTo>
                <a:lnTo>
                  <a:pt x="561284" y="8951"/>
                </a:lnTo>
                <a:lnTo>
                  <a:pt x="517040" y="17903"/>
                </a:lnTo>
                <a:lnTo>
                  <a:pt x="473360" y="29838"/>
                </a:lnTo>
                <a:lnTo>
                  <a:pt x="430406" y="44758"/>
                </a:lnTo>
                <a:lnTo>
                  <a:pt x="388339" y="62661"/>
                </a:lnTo>
                <a:lnTo>
                  <a:pt x="347319" y="83549"/>
                </a:lnTo>
                <a:lnTo>
                  <a:pt x="307509" y="107420"/>
                </a:lnTo>
                <a:lnTo>
                  <a:pt x="269069" y="134275"/>
                </a:lnTo>
                <a:lnTo>
                  <a:pt x="232161" y="164114"/>
                </a:lnTo>
                <a:lnTo>
                  <a:pt x="196946" y="196937"/>
                </a:lnTo>
                <a:lnTo>
                  <a:pt x="164122" y="232153"/>
                </a:lnTo>
                <a:lnTo>
                  <a:pt x="134281" y="269063"/>
                </a:lnTo>
                <a:lnTo>
                  <a:pt x="107425" y="307503"/>
                </a:lnTo>
                <a:lnTo>
                  <a:pt x="83553" y="347314"/>
                </a:lnTo>
                <a:lnTo>
                  <a:pt x="62664" y="388334"/>
                </a:lnTo>
                <a:lnTo>
                  <a:pt x="44760" y="430402"/>
                </a:lnTo>
                <a:lnTo>
                  <a:pt x="29840" y="473356"/>
                </a:lnTo>
                <a:lnTo>
                  <a:pt x="17904" y="517036"/>
                </a:lnTo>
                <a:lnTo>
                  <a:pt x="8952" y="561280"/>
                </a:lnTo>
                <a:lnTo>
                  <a:pt x="2984" y="605928"/>
                </a:lnTo>
                <a:lnTo>
                  <a:pt x="0" y="650816"/>
                </a:lnTo>
                <a:lnTo>
                  <a:pt x="0" y="695786"/>
                </a:lnTo>
                <a:lnTo>
                  <a:pt x="2984" y="740675"/>
                </a:lnTo>
                <a:lnTo>
                  <a:pt x="8952" y="785322"/>
                </a:lnTo>
                <a:lnTo>
                  <a:pt x="17904" y="829566"/>
                </a:lnTo>
                <a:lnTo>
                  <a:pt x="29840" y="873246"/>
                </a:lnTo>
                <a:lnTo>
                  <a:pt x="44760" y="916200"/>
                </a:lnTo>
                <a:lnTo>
                  <a:pt x="62664" y="958268"/>
                </a:lnTo>
                <a:lnTo>
                  <a:pt x="83553" y="999288"/>
                </a:lnTo>
                <a:lnTo>
                  <a:pt x="107425" y="1039099"/>
                </a:lnTo>
                <a:lnTo>
                  <a:pt x="134281" y="1077540"/>
                </a:lnTo>
                <a:lnTo>
                  <a:pt x="164122" y="1114449"/>
                </a:lnTo>
                <a:lnTo>
                  <a:pt x="196946" y="1149665"/>
                </a:lnTo>
                <a:lnTo>
                  <a:pt x="232161" y="1182488"/>
                </a:lnTo>
                <a:lnTo>
                  <a:pt x="269069" y="1212327"/>
                </a:lnTo>
                <a:lnTo>
                  <a:pt x="307509" y="1239182"/>
                </a:lnTo>
                <a:lnTo>
                  <a:pt x="347319" y="1263054"/>
                </a:lnTo>
                <a:lnTo>
                  <a:pt x="388339" y="1283941"/>
                </a:lnTo>
                <a:lnTo>
                  <a:pt x="430406" y="1301844"/>
                </a:lnTo>
                <a:lnTo>
                  <a:pt x="473360" y="1316764"/>
                </a:lnTo>
                <a:lnTo>
                  <a:pt x="517040" y="1328699"/>
                </a:lnTo>
                <a:lnTo>
                  <a:pt x="561284" y="1337651"/>
                </a:lnTo>
                <a:lnTo>
                  <a:pt x="605931" y="1343619"/>
                </a:lnTo>
                <a:lnTo>
                  <a:pt x="650820" y="1346603"/>
                </a:lnTo>
                <a:lnTo>
                  <a:pt x="695789" y="1346603"/>
                </a:lnTo>
                <a:lnTo>
                  <a:pt x="740678" y="1343619"/>
                </a:lnTo>
                <a:lnTo>
                  <a:pt x="785325" y="1337651"/>
                </a:lnTo>
                <a:lnTo>
                  <a:pt x="829569" y="1328699"/>
                </a:lnTo>
                <a:lnTo>
                  <a:pt x="873249" y="1316764"/>
                </a:lnTo>
                <a:lnTo>
                  <a:pt x="916203" y="1301844"/>
                </a:lnTo>
                <a:lnTo>
                  <a:pt x="958270" y="1283941"/>
                </a:lnTo>
                <a:lnTo>
                  <a:pt x="999289" y="1263054"/>
                </a:lnTo>
                <a:lnTo>
                  <a:pt x="1039100" y="1239182"/>
                </a:lnTo>
                <a:lnTo>
                  <a:pt x="1077539" y="1212327"/>
                </a:lnTo>
                <a:lnTo>
                  <a:pt x="1114447" y="1182488"/>
                </a:lnTo>
                <a:lnTo>
                  <a:pt x="1149662" y="1149665"/>
                </a:lnTo>
                <a:lnTo>
                  <a:pt x="1182487" y="1114449"/>
                </a:lnTo>
                <a:lnTo>
                  <a:pt x="1212327" y="1077540"/>
                </a:lnTo>
                <a:lnTo>
                  <a:pt x="1239184" y="1039099"/>
                </a:lnTo>
                <a:lnTo>
                  <a:pt x="1263056" y="999288"/>
                </a:lnTo>
                <a:lnTo>
                  <a:pt x="1283944" y="958268"/>
                </a:lnTo>
                <a:lnTo>
                  <a:pt x="1301849" y="916200"/>
                </a:lnTo>
                <a:lnTo>
                  <a:pt x="1316769" y="873246"/>
                </a:lnTo>
                <a:lnTo>
                  <a:pt x="1328705" y="829566"/>
                </a:lnTo>
                <a:lnTo>
                  <a:pt x="1337657" y="785322"/>
                </a:lnTo>
                <a:lnTo>
                  <a:pt x="1343625" y="740675"/>
                </a:lnTo>
                <a:lnTo>
                  <a:pt x="1346609" y="695786"/>
                </a:lnTo>
                <a:lnTo>
                  <a:pt x="1346609" y="650816"/>
                </a:lnTo>
                <a:lnTo>
                  <a:pt x="1343625" y="605928"/>
                </a:lnTo>
                <a:lnTo>
                  <a:pt x="1337657" y="561280"/>
                </a:lnTo>
                <a:lnTo>
                  <a:pt x="1328705" y="517036"/>
                </a:lnTo>
                <a:lnTo>
                  <a:pt x="1316769" y="473356"/>
                </a:lnTo>
                <a:lnTo>
                  <a:pt x="1301849" y="430402"/>
                </a:lnTo>
                <a:lnTo>
                  <a:pt x="1283944" y="388334"/>
                </a:lnTo>
                <a:lnTo>
                  <a:pt x="1263056" y="347314"/>
                </a:lnTo>
                <a:lnTo>
                  <a:pt x="1239184" y="307503"/>
                </a:lnTo>
                <a:lnTo>
                  <a:pt x="1212327" y="269063"/>
                </a:lnTo>
                <a:lnTo>
                  <a:pt x="1182487" y="232153"/>
                </a:lnTo>
                <a:lnTo>
                  <a:pt x="1149662" y="196937"/>
                </a:lnTo>
                <a:lnTo>
                  <a:pt x="1114447" y="164114"/>
                </a:lnTo>
                <a:lnTo>
                  <a:pt x="1077539" y="134275"/>
                </a:lnTo>
                <a:lnTo>
                  <a:pt x="1039100" y="107420"/>
                </a:lnTo>
                <a:lnTo>
                  <a:pt x="999289" y="83549"/>
                </a:lnTo>
                <a:lnTo>
                  <a:pt x="958270" y="62661"/>
                </a:lnTo>
                <a:lnTo>
                  <a:pt x="916203" y="44758"/>
                </a:lnTo>
                <a:lnTo>
                  <a:pt x="873249" y="29838"/>
                </a:lnTo>
                <a:lnTo>
                  <a:pt x="829569" y="17903"/>
                </a:lnTo>
                <a:lnTo>
                  <a:pt x="785325" y="8951"/>
                </a:lnTo>
                <a:lnTo>
                  <a:pt x="740678" y="2983"/>
                </a:lnTo>
                <a:lnTo>
                  <a:pt x="695789" y="0"/>
                </a:lnTo>
                <a:close/>
              </a:path>
            </a:pathLst>
          </a:custGeom>
          <a:solidFill>
            <a:srgbClr val="4BD2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3267062" y="4889563"/>
            <a:ext cx="7545705" cy="127000"/>
          </a:xfrm>
          <a:custGeom>
            <a:avLst/>
            <a:gdLst/>
            <a:ahLst/>
            <a:cxnLst/>
            <a:rect l="l" t="t" r="r" b="b"/>
            <a:pathLst>
              <a:path w="7545705" h="127000">
                <a:moveTo>
                  <a:pt x="0" y="0"/>
                </a:moveTo>
                <a:lnTo>
                  <a:pt x="7545311" y="0"/>
                </a:lnTo>
                <a:lnTo>
                  <a:pt x="7545311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4BD2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463800" y="4114800"/>
            <a:ext cx="99187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1129665" algn="l"/>
              </a:tabLst>
            </a:pPr>
            <a:r>
              <a:rPr lang="en-US" altLang="ko-KR" sz="4000" kern="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4000" kern="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4000" kern="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Vue.js </a:t>
            </a:r>
            <a:r>
              <a:rPr lang="ko-KR" altLang="en-US" sz="4000" kern="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는</a:t>
            </a:r>
            <a:r>
              <a:rPr lang="en-US" altLang="ko-KR" sz="4000" kern="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4000" kern="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어떻게 동작할까</a:t>
            </a:r>
            <a:endParaRPr lang="ko-KR" altLang="en-US" sz="4000" kern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330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205" y="1524164"/>
            <a:ext cx="6361271" cy="314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64217" y="4770488"/>
            <a:ext cx="1313180" cy="2221230"/>
          </a:xfrm>
          <a:custGeom>
            <a:avLst/>
            <a:gdLst/>
            <a:ahLst/>
            <a:cxnLst/>
            <a:rect l="l" t="t" r="r" b="b"/>
            <a:pathLst>
              <a:path w="1313179" h="2221229">
                <a:moveTo>
                  <a:pt x="1313053" y="2210396"/>
                </a:moveTo>
                <a:lnTo>
                  <a:pt x="1281303" y="2210663"/>
                </a:lnTo>
                <a:lnTo>
                  <a:pt x="0" y="2221179"/>
                </a:lnTo>
                <a:lnTo>
                  <a:pt x="7237" y="0"/>
                </a:lnTo>
              </a:path>
            </a:pathLst>
          </a:custGeom>
          <a:ln w="635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44453" y="6851612"/>
            <a:ext cx="260350" cy="259079"/>
          </a:xfrm>
          <a:custGeom>
            <a:avLst/>
            <a:gdLst/>
            <a:ahLst/>
            <a:cxnLst/>
            <a:rect l="l" t="t" r="r" b="b"/>
            <a:pathLst>
              <a:path w="260350" h="259079">
                <a:moveTo>
                  <a:pt x="0" y="0"/>
                </a:moveTo>
                <a:lnTo>
                  <a:pt x="2133" y="259079"/>
                </a:lnTo>
                <a:lnTo>
                  <a:pt x="260134" y="127419"/>
                </a:lnTo>
                <a:lnTo>
                  <a:pt x="0" y="0"/>
                </a:lnTo>
                <a:close/>
              </a:path>
            </a:pathLst>
          </a:custGeom>
          <a:solidFill>
            <a:srgbClr val="F0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68900" y="5435600"/>
            <a:ext cx="7442200" cy="303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27900" y="2984500"/>
            <a:ext cx="38989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232323"/>
                </a:solidFill>
                <a:latin typeface="+mn-ea"/>
                <a:cs typeface="DejaVu Sans"/>
              </a:rPr>
              <a:t>MVVM </a:t>
            </a:r>
            <a:r>
              <a:rPr lang="ko-KR" altLang="en-US" sz="2400" dirty="0" smtClean="0">
                <a:solidFill>
                  <a:srgbClr val="232323"/>
                </a:solidFill>
                <a:latin typeface="+mn-ea"/>
                <a:cs typeface="DejaVu Sans"/>
              </a:rPr>
              <a:t>패턴에서의 </a:t>
            </a:r>
            <a:r>
              <a:rPr lang="en-US" altLang="ko-KR" sz="2400" dirty="0" smtClean="0">
                <a:solidFill>
                  <a:srgbClr val="232323"/>
                </a:solidFill>
                <a:latin typeface="+mn-ea"/>
                <a:cs typeface="DejaVu Sans"/>
              </a:rPr>
              <a:t>Vue.js</a:t>
            </a:r>
            <a:endParaRPr sz="2400" dirty="0">
              <a:latin typeface="+mn-ea"/>
              <a:cs typeface="DejaVu San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342900" y="215900"/>
            <a:ext cx="51689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dirty="0" smtClean="0">
                <a:solidFill>
                  <a:srgbClr val="000000"/>
                </a:solidFill>
                <a:latin typeface="+mj-ea"/>
              </a:rPr>
              <a:t>Vue.js Reactivity I</a:t>
            </a:r>
            <a:endParaRPr sz="4400" dirty="0">
              <a:latin typeface="+mj-e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2490" y="8610600"/>
            <a:ext cx="5867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 smtClean="0">
                <a:solidFill>
                  <a:srgbClr val="232323"/>
                </a:solidFill>
                <a:latin typeface="+mn-ea"/>
                <a:cs typeface="DejaVu Sans"/>
              </a:rPr>
              <a:t>특정 속성에 </a:t>
            </a:r>
            <a:r>
              <a:rPr lang="ko-KR" altLang="en-US" sz="2400" dirty="0" err="1" smtClean="0">
                <a:solidFill>
                  <a:srgbClr val="232323"/>
                </a:solidFill>
                <a:latin typeface="+mn-ea"/>
                <a:cs typeface="DejaVu Sans"/>
              </a:rPr>
              <a:t>반응성을</a:t>
            </a:r>
            <a:r>
              <a:rPr lang="ko-KR" altLang="en-US" sz="2400" dirty="0" smtClean="0">
                <a:solidFill>
                  <a:srgbClr val="232323"/>
                </a:solidFill>
                <a:latin typeface="+mn-ea"/>
                <a:cs typeface="DejaVu Sans"/>
              </a:rPr>
              <a:t> 주입하는 코드</a:t>
            </a:r>
            <a:endParaRPr sz="2400" dirty="0">
              <a:latin typeface="+mn-ea"/>
              <a:cs typeface="DejaVu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574" y="3108350"/>
            <a:ext cx="6495406" cy="3856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57687" y="3751176"/>
            <a:ext cx="5115312" cy="3051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40451" y="2761943"/>
            <a:ext cx="2155190" cy="478155"/>
          </a:xfrm>
          <a:custGeom>
            <a:avLst/>
            <a:gdLst/>
            <a:ahLst/>
            <a:cxnLst/>
            <a:rect l="l" t="t" r="r" b="b"/>
            <a:pathLst>
              <a:path w="2155190" h="478155">
                <a:moveTo>
                  <a:pt x="2154961" y="472255"/>
                </a:moveTo>
                <a:lnTo>
                  <a:pt x="2115566" y="422460"/>
                </a:lnTo>
                <a:lnTo>
                  <a:pt x="2079517" y="390816"/>
                </a:lnTo>
                <a:lnTo>
                  <a:pt x="2042443" y="360283"/>
                </a:lnTo>
                <a:lnTo>
                  <a:pt x="2004372" y="330876"/>
                </a:lnTo>
                <a:lnTo>
                  <a:pt x="1965330" y="302609"/>
                </a:lnTo>
                <a:lnTo>
                  <a:pt x="1925345" y="275497"/>
                </a:lnTo>
                <a:lnTo>
                  <a:pt x="1884444" y="249556"/>
                </a:lnTo>
                <a:lnTo>
                  <a:pt x="1842655" y="224800"/>
                </a:lnTo>
                <a:lnTo>
                  <a:pt x="1800003" y="201244"/>
                </a:lnTo>
                <a:lnTo>
                  <a:pt x="1756516" y="178904"/>
                </a:lnTo>
                <a:lnTo>
                  <a:pt x="1712223" y="157792"/>
                </a:lnTo>
                <a:lnTo>
                  <a:pt x="1667149" y="137926"/>
                </a:lnTo>
                <a:lnTo>
                  <a:pt x="1621321" y="119320"/>
                </a:lnTo>
                <a:lnTo>
                  <a:pt x="1574768" y="101987"/>
                </a:lnTo>
                <a:lnTo>
                  <a:pt x="1527516" y="85945"/>
                </a:lnTo>
                <a:lnTo>
                  <a:pt x="1479593" y="71206"/>
                </a:lnTo>
                <a:lnTo>
                  <a:pt x="1431025" y="57787"/>
                </a:lnTo>
                <a:lnTo>
                  <a:pt x="1381840" y="45702"/>
                </a:lnTo>
                <a:lnTo>
                  <a:pt x="1332064" y="34966"/>
                </a:lnTo>
                <a:lnTo>
                  <a:pt x="1281726" y="25594"/>
                </a:lnTo>
                <a:lnTo>
                  <a:pt x="1230852" y="17601"/>
                </a:lnTo>
                <a:lnTo>
                  <a:pt x="1179469" y="11001"/>
                </a:lnTo>
                <a:lnTo>
                  <a:pt x="1128696" y="5967"/>
                </a:lnTo>
                <a:lnTo>
                  <a:pt x="1077831" y="2455"/>
                </a:lnTo>
                <a:lnTo>
                  <a:pt x="1026957" y="475"/>
                </a:lnTo>
                <a:lnTo>
                  <a:pt x="976160" y="36"/>
                </a:lnTo>
                <a:lnTo>
                  <a:pt x="925523" y="1149"/>
                </a:lnTo>
                <a:lnTo>
                  <a:pt x="875132" y="3824"/>
                </a:lnTo>
                <a:lnTo>
                  <a:pt x="825072" y="8071"/>
                </a:lnTo>
                <a:lnTo>
                  <a:pt x="775426" y="13900"/>
                </a:lnTo>
                <a:lnTo>
                  <a:pt x="726280" y="21321"/>
                </a:lnTo>
                <a:lnTo>
                  <a:pt x="677718" y="30344"/>
                </a:lnTo>
                <a:lnTo>
                  <a:pt x="629824" y="40979"/>
                </a:lnTo>
                <a:lnTo>
                  <a:pt x="582685" y="53237"/>
                </a:lnTo>
                <a:lnTo>
                  <a:pt x="536383" y="67127"/>
                </a:lnTo>
                <a:lnTo>
                  <a:pt x="491004" y="82658"/>
                </a:lnTo>
                <a:lnTo>
                  <a:pt x="446633" y="99843"/>
                </a:lnTo>
                <a:lnTo>
                  <a:pt x="403354" y="118689"/>
                </a:lnTo>
                <a:lnTo>
                  <a:pt x="361251" y="139208"/>
                </a:lnTo>
                <a:lnTo>
                  <a:pt x="320410" y="161410"/>
                </a:lnTo>
                <a:lnTo>
                  <a:pt x="280915" y="185304"/>
                </a:lnTo>
                <a:lnTo>
                  <a:pt x="242851" y="210901"/>
                </a:lnTo>
                <a:lnTo>
                  <a:pt x="206302" y="238210"/>
                </a:lnTo>
                <a:lnTo>
                  <a:pt x="171353" y="267242"/>
                </a:lnTo>
                <a:lnTo>
                  <a:pt x="138088" y="298006"/>
                </a:lnTo>
                <a:lnTo>
                  <a:pt x="106593" y="330514"/>
                </a:lnTo>
                <a:lnTo>
                  <a:pt x="76952" y="364774"/>
                </a:lnTo>
                <a:lnTo>
                  <a:pt x="49250" y="400796"/>
                </a:lnTo>
                <a:lnTo>
                  <a:pt x="23571" y="438592"/>
                </a:lnTo>
                <a:lnTo>
                  <a:pt x="0" y="478171"/>
                </a:lnTo>
              </a:path>
            </a:pathLst>
          </a:custGeom>
          <a:ln w="1270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64793" y="3033052"/>
            <a:ext cx="494030" cy="534035"/>
          </a:xfrm>
          <a:custGeom>
            <a:avLst/>
            <a:gdLst/>
            <a:ahLst/>
            <a:cxnLst/>
            <a:rect l="l" t="t" r="r" b="b"/>
            <a:pathLst>
              <a:path w="494029" h="534035">
                <a:moveTo>
                  <a:pt x="382435" y="0"/>
                </a:moveTo>
                <a:lnTo>
                  <a:pt x="0" y="302628"/>
                </a:lnTo>
                <a:lnTo>
                  <a:pt x="493839" y="533742"/>
                </a:lnTo>
                <a:lnTo>
                  <a:pt x="382435" y="0"/>
                </a:lnTo>
                <a:close/>
              </a:path>
            </a:pathLst>
          </a:custGeom>
          <a:solidFill>
            <a:srgbClr val="F0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59459" y="7404100"/>
            <a:ext cx="4180992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200" smtClean="0">
                <a:latin typeface="DejaVu Sans"/>
                <a:cs typeface="DejaVu Sans"/>
              </a:rPr>
              <a:t>화면이 다시 그려지는 과정</a:t>
            </a:r>
            <a:endParaRPr sz="2200" dirty="0">
              <a:latin typeface="DejaVu Sans"/>
              <a:cs typeface="DejaVu San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29495" y="7404100"/>
            <a:ext cx="383299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200" dirty="0" err="1" smtClean="0">
                <a:latin typeface="DejaVu Sans"/>
                <a:cs typeface="DejaVu Sans"/>
              </a:rPr>
              <a:t>뷰</a:t>
            </a:r>
            <a:r>
              <a:rPr lang="ko-KR" altLang="en-US" sz="2200" dirty="0" smtClean="0">
                <a:latin typeface="DejaVu Sans"/>
                <a:cs typeface="DejaVu Sans"/>
              </a:rPr>
              <a:t> </a:t>
            </a:r>
            <a:r>
              <a:rPr lang="ko-KR" altLang="en-US" sz="2200" dirty="0" err="1" smtClean="0">
                <a:latin typeface="DejaVu Sans"/>
                <a:cs typeface="DejaVu Sans"/>
              </a:rPr>
              <a:t>인스턴스의</a:t>
            </a:r>
            <a:r>
              <a:rPr lang="ko-KR" altLang="en-US" sz="2200" dirty="0" smtClean="0">
                <a:latin typeface="DejaVu Sans"/>
                <a:cs typeface="DejaVu Sans"/>
              </a:rPr>
              <a:t> 객체 속성</a:t>
            </a:r>
            <a:endParaRPr sz="2200" dirty="0">
              <a:latin typeface="DejaVu Sans"/>
              <a:cs typeface="DejaVu Sans"/>
            </a:endParaRPr>
          </a:p>
        </p:txBody>
      </p:sp>
      <p:sp>
        <p:nvSpPr>
          <p:cNvPr id="11" name="object 8"/>
          <p:cNvSpPr txBox="1">
            <a:spLocks/>
          </p:cNvSpPr>
          <p:nvPr/>
        </p:nvSpPr>
        <p:spPr>
          <a:xfrm>
            <a:off x="342900" y="215900"/>
            <a:ext cx="51689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4400" kern="0" dirty="0" smtClean="0">
                <a:solidFill>
                  <a:srgbClr val="000000"/>
                </a:solidFill>
                <a:latin typeface="+mj-ea"/>
              </a:rPr>
              <a:t>Vue.js Reactivity II</a:t>
            </a:r>
            <a:endParaRPr lang="en-US" sz="4400" kern="0" dirty="0">
              <a:latin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7000" y="4076700"/>
            <a:ext cx="7670800" cy="14150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" algn="ctr">
              <a:lnSpc>
                <a:spcPts val="5730"/>
              </a:lnSpc>
              <a:spcBef>
                <a:spcPts val="100"/>
              </a:spcBef>
            </a:pPr>
            <a:r>
              <a:rPr lang="en-US" sz="4400" spc="-120" dirty="0" smtClean="0">
                <a:latin typeface="+mj-ea"/>
              </a:rPr>
              <a:t>2018</a:t>
            </a:r>
            <a:r>
              <a:rPr lang="ko-KR" altLang="en-US" sz="4400" spc="-120" dirty="0" smtClean="0">
                <a:latin typeface="+mj-ea"/>
              </a:rPr>
              <a:t>년</a:t>
            </a:r>
            <a:r>
              <a:rPr lang="en-US" altLang="ko-KR" sz="4400" spc="-120" dirty="0" smtClean="0">
                <a:latin typeface="+mj-ea"/>
              </a:rPr>
              <a:t/>
            </a:r>
            <a:br>
              <a:rPr lang="en-US" altLang="ko-KR" sz="4400" spc="-120" dirty="0" smtClean="0">
                <a:latin typeface="+mj-ea"/>
              </a:rPr>
            </a:br>
            <a:r>
              <a:rPr lang="ko-KR" altLang="en-US" sz="4400" spc="-120" dirty="0" err="1" smtClean="0">
                <a:latin typeface="+mj-ea"/>
              </a:rPr>
              <a:t>프런트엔드</a:t>
            </a:r>
            <a:r>
              <a:rPr lang="ko-KR" altLang="en-US" sz="4400" spc="-120" dirty="0" smtClean="0">
                <a:latin typeface="+mj-ea"/>
              </a:rPr>
              <a:t> 개발자가 되는 방법</a:t>
            </a:r>
            <a:endParaRPr sz="4400" spc="-120" dirty="0">
              <a:latin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64198" y="4866640"/>
            <a:ext cx="4059413" cy="304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9400" y="4737100"/>
            <a:ext cx="31623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64000" y="4737100"/>
            <a:ext cx="4013200" cy="339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22600" y="1536700"/>
            <a:ext cx="6959600" cy="2603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57435" y="6097676"/>
            <a:ext cx="590550" cy="660400"/>
          </a:xfrm>
          <a:custGeom>
            <a:avLst/>
            <a:gdLst/>
            <a:ahLst/>
            <a:cxnLst/>
            <a:rect l="l" t="t" r="r" b="b"/>
            <a:pathLst>
              <a:path w="590550" h="660400">
                <a:moveTo>
                  <a:pt x="299935" y="0"/>
                </a:moveTo>
                <a:lnTo>
                  <a:pt x="299935" y="220065"/>
                </a:lnTo>
                <a:lnTo>
                  <a:pt x="0" y="220065"/>
                </a:lnTo>
                <a:lnTo>
                  <a:pt x="0" y="440321"/>
                </a:lnTo>
                <a:lnTo>
                  <a:pt x="299935" y="440321"/>
                </a:lnTo>
                <a:lnTo>
                  <a:pt x="299935" y="660400"/>
                </a:lnTo>
                <a:lnTo>
                  <a:pt x="590448" y="330200"/>
                </a:lnTo>
                <a:lnTo>
                  <a:pt x="299935" y="0"/>
                </a:lnTo>
                <a:close/>
              </a:path>
            </a:pathLst>
          </a:custGeom>
          <a:solidFill>
            <a:srgbClr val="F0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8698" y="6097676"/>
            <a:ext cx="590550" cy="660400"/>
          </a:xfrm>
          <a:custGeom>
            <a:avLst/>
            <a:gdLst/>
            <a:ahLst/>
            <a:cxnLst/>
            <a:rect l="l" t="t" r="r" b="b"/>
            <a:pathLst>
              <a:path w="590550" h="660400">
                <a:moveTo>
                  <a:pt x="299935" y="0"/>
                </a:moveTo>
                <a:lnTo>
                  <a:pt x="299935" y="220065"/>
                </a:lnTo>
                <a:lnTo>
                  <a:pt x="0" y="220065"/>
                </a:lnTo>
                <a:lnTo>
                  <a:pt x="0" y="440321"/>
                </a:lnTo>
                <a:lnTo>
                  <a:pt x="299935" y="440321"/>
                </a:lnTo>
                <a:lnTo>
                  <a:pt x="299935" y="660400"/>
                </a:lnTo>
                <a:lnTo>
                  <a:pt x="590448" y="330200"/>
                </a:lnTo>
                <a:lnTo>
                  <a:pt x="299935" y="0"/>
                </a:lnTo>
                <a:close/>
              </a:path>
            </a:pathLst>
          </a:custGeom>
          <a:solidFill>
            <a:srgbClr val="F0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1135" y="8305800"/>
            <a:ext cx="311086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000" dirty="0" smtClean="0">
                <a:latin typeface="+mn-ea"/>
                <a:cs typeface="DejaVu Sans"/>
              </a:rPr>
              <a:t>Vue.js </a:t>
            </a:r>
            <a:r>
              <a:rPr lang="ko-KR" altLang="en-US" sz="2000" dirty="0" smtClean="0">
                <a:latin typeface="+mn-ea"/>
                <a:cs typeface="DejaVu Sans"/>
              </a:rPr>
              <a:t>템플릿 코드</a:t>
            </a:r>
            <a:endParaRPr sz="2000" dirty="0">
              <a:latin typeface="+mn-ea"/>
              <a:cs typeface="DejaVu San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929610" y="8305800"/>
            <a:ext cx="227626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000" dirty="0" smtClean="0">
                <a:latin typeface="+mn-ea"/>
                <a:cs typeface="DejaVu Sans"/>
              </a:rPr>
              <a:t>render() </a:t>
            </a:r>
            <a:r>
              <a:rPr lang="ko-KR" altLang="en-US" sz="2000" dirty="0" smtClean="0">
                <a:latin typeface="+mn-ea"/>
                <a:cs typeface="DejaVu Sans"/>
              </a:rPr>
              <a:t>함수</a:t>
            </a:r>
            <a:endParaRPr sz="2000" dirty="0">
              <a:latin typeface="+mn-ea"/>
              <a:cs typeface="DejaVu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47224" y="8305800"/>
            <a:ext cx="381368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000" dirty="0" smtClean="0">
                <a:latin typeface="+mn-ea"/>
                <a:cs typeface="DejaVu Sans"/>
              </a:rPr>
              <a:t>DOM </a:t>
            </a:r>
            <a:r>
              <a:rPr lang="ko-KR" altLang="en-US" sz="2000" dirty="0" err="1" smtClean="0">
                <a:latin typeface="+mn-ea"/>
                <a:cs typeface="DejaVu Sans"/>
              </a:rPr>
              <a:t>트리에</a:t>
            </a:r>
            <a:r>
              <a:rPr lang="ko-KR" altLang="en-US" sz="2000" dirty="0" smtClean="0">
                <a:latin typeface="+mn-ea"/>
                <a:cs typeface="DejaVu Sans"/>
              </a:rPr>
              <a:t> 요소 추가</a:t>
            </a:r>
            <a:endParaRPr sz="2000" dirty="0">
              <a:latin typeface="+mn-ea"/>
              <a:cs typeface="DejaVu Sans"/>
            </a:endParaRPr>
          </a:p>
        </p:txBody>
      </p:sp>
      <p:sp>
        <p:nvSpPr>
          <p:cNvPr id="14" name="object 8"/>
          <p:cNvSpPr txBox="1">
            <a:spLocks/>
          </p:cNvSpPr>
          <p:nvPr/>
        </p:nvSpPr>
        <p:spPr>
          <a:xfrm>
            <a:off x="342900" y="215900"/>
            <a:ext cx="82169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4400" kern="0" dirty="0" smtClean="0">
                <a:solidFill>
                  <a:srgbClr val="000000"/>
                </a:solidFill>
                <a:latin typeface="+mj-ea"/>
              </a:rPr>
              <a:t>Vue.js Template Compilation</a:t>
            </a:r>
            <a:endParaRPr lang="en-US" sz="4400" kern="0" dirty="0">
              <a:latin typeface="+mj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2126518" y="3898698"/>
            <a:ext cx="1346835" cy="1346835"/>
          </a:xfrm>
          <a:custGeom>
            <a:avLst/>
            <a:gdLst/>
            <a:ahLst/>
            <a:cxnLst/>
            <a:rect l="l" t="t" r="r" b="b"/>
            <a:pathLst>
              <a:path w="1346835" h="1346835">
                <a:moveTo>
                  <a:pt x="695789" y="0"/>
                </a:moveTo>
                <a:lnTo>
                  <a:pt x="650820" y="0"/>
                </a:lnTo>
                <a:lnTo>
                  <a:pt x="605931" y="2983"/>
                </a:lnTo>
                <a:lnTo>
                  <a:pt x="561284" y="8951"/>
                </a:lnTo>
                <a:lnTo>
                  <a:pt x="517040" y="17903"/>
                </a:lnTo>
                <a:lnTo>
                  <a:pt x="473360" y="29838"/>
                </a:lnTo>
                <a:lnTo>
                  <a:pt x="430406" y="44758"/>
                </a:lnTo>
                <a:lnTo>
                  <a:pt x="388339" y="62661"/>
                </a:lnTo>
                <a:lnTo>
                  <a:pt x="347319" y="83549"/>
                </a:lnTo>
                <a:lnTo>
                  <a:pt x="307509" y="107420"/>
                </a:lnTo>
                <a:lnTo>
                  <a:pt x="269069" y="134275"/>
                </a:lnTo>
                <a:lnTo>
                  <a:pt x="232161" y="164114"/>
                </a:lnTo>
                <a:lnTo>
                  <a:pt x="196946" y="196937"/>
                </a:lnTo>
                <a:lnTo>
                  <a:pt x="164122" y="232153"/>
                </a:lnTo>
                <a:lnTo>
                  <a:pt x="134281" y="269063"/>
                </a:lnTo>
                <a:lnTo>
                  <a:pt x="107425" y="307503"/>
                </a:lnTo>
                <a:lnTo>
                  <a:pt x="83553" y="347314"/>
                </a:lnTo>
                <a:lnTo>
                  <a:pt x="62664" y="388334"/>
                </a:lnTo>
                <a:lnTo>
                  <a:pt x="44760" y="430402"/>
                </a:lnTo>
                <a:lnTo>
                  <a:pt x="29840" y="473356"/>
                </a:lnTo>
                <a:lnTo>
                  <a:pt x="17904" y="517036"/>
                </a:lnTo>
                <a:lnTo>
                  <a:pt x="8952" y="561280"/>
                </a:lnTo>
                <a:lnTo>
                  <a:pt x="2984" y="605928"/>
                </a:lnTo>
                <a:lnTo>
                  <a:pt x="0" y="650816"/>
                </a:lnTo>
                <a:lnTo>
                  <a:pt x="0" y="695786"/>
                </a:lnTo>
                <a:lnTo>
                  <a:pt x="2984" y="740675"/>
                </a:lnTo>
                <a:lnTo>
                  <a:pt x="8952" y="785322"/>
                </a:lnTo>
                <a:lnTo>
                  <a:pt x="17904" y="829566"/>
                </a:lnTo>
                <a:lnTo>
                  <a:pt x="29840" y="873246"/>
                </a:lnTo>
                <a:lnTo>
                  <a:pt x="44760" y="916200"/>
                </a:lnTo>
                <a:lnTo>
                  <a:pt x="62664" y="958268"/>
                </a:lnTo>
                <a:lnTo>
                  <a:pt x="83553" y="999288"/>
                </a:lnTo>
                <a:lnTo>
                  <a:pt x="107425" y="1039099"/>
                </a:lnTo>
                <a:lnTo>
                  <a:pt x="134281" y="1077540"/>
                </a:lnTo>
                <a:lnTo>
                  <a:pt x="164122" y="1114449"/>
                </a:lnTo>
                <a:lnTo>
                  <a:pt x="196946" y="1149665"/>
                </a:lnTo>
                <a:lnTo>
                  <a:pt x="232161" y="1182488"/>
                </a:lnTo>
                <a:lnTo>
                  <a:pt x="269069" y="1212327"/>
                </a:lnTo>
                <a:lnTo>
                  <a:pt x="307509" y="1239182"/>
                </a:lnTo>
                <a:lnTo>
                  <a:pt x="347319" y="1263054"/>
                </a:lnTo>
                <a:lnTo>
                  <a:pt x="388339" y="1283941"/>
                </a:lnTo>
                <a:lnTo>
                  <a:pt x="430406" y="1301844"/>
                </a:lnTo>
                <a:lnTo>
                  <a:pt x="473360" y="1316764"/>
                </a:lnTo>
                <a:lnTo>
                  <a:pt x="517040" y="1328699"/>
                </a:lnTo>
                <a:lnTo>
                  <a:pt x="561284" y="1337651"/>
                </a:lnTo>
                <a:lnTo>
                  <a:pt x="605931" y="1343619"/>
                </a:lnTo>
                <a:lnTo>
                  <a:pt x="650820" y="1346603"/>
                </a:lnTo>
                <a:lnTo>
                  <a:pt x="695789" y="1346603"/>
                </a:lnTo>
                <a:lnTo>
                  <a:pt x="740678" y="1343619"/>
                </a:lnTo>
                <a:lnTo>
                  <a:pt x="785325" y="1337651"/>
                </a:lnTo>
                <a:lnTo>
                  <a:pt x="829569" y="1328699"/>
                </a:lnTo>
                <a:lnTo>
                  <a:pt x="873249" y="1316764"/>
                </a:lnTo>
                <a:lnTo>
                  <a:pt x="916203" y="1301844"/>
                </a:lnTo>
                <a:lnTo>
                  <a:pt x="958270" y="1283941"/>
                </a:lnTo>
                <a:lnTo>
                  <a:pt x="999289" y="1263054"/>
                </a:lnTo>
                <a:lnTo>
                  <a:pt x="1039100" y="1239182"/>
                </a:lnTo>
                <a:lnTo>
                  <a:pt x="1077539" y="1212327"/>
                </a:lnTo>
                <a:lnTo>
                  <a:pt x="1114447" y="1182488"/>
                </a:lnTo>
                <a:lnTo>
                  <a:pt x="1149662" y="1149665"/>
                </a:lnTo>
                <a:lnTo>
                  <a:pt x="1182487" y="1114449"/>
                </a:lnTo>
                <a:lnTo>
                  <a:pt x="1212327" y="1077540"/>
                </a:lnTo>
                <a:lnTo>
                  <a:pt x="1239184" y="1039099"/>
                </a:lnTo>
                <a:lnTo>
                  <a:pt x="1263056" y="999288"/>
                </a:lnTo>
                <a:lnTo>
                  <a:pt x="1283944" y="958268"/>
                </a:lnTo>
                <a:lnTo>
                  <a:pt x="1301849" y="916200"/>
                </a:lnTo>
                <a:lnTo>
                  <a:pt x="1316769" y="873246"/>
                </a:lnTo>
                <a:lnTo>
                  <a:pt x="1328705" y="829566"/>
                </a:lnTo>
                <a:lnTo>
                  <a:pt x="1337657" y="785322"/>
                </a:lnTo>
                <a:lnTo>
                  <a:pt x="1343625" y="740675"/>
                </a:lnTo>
                <a:lnTo>
                  <a:pt x="1346609" y="695786"/>
                </a:lnTo>
                <a:lnTo>
                  <a:pt x="1346609" y="650816"/>
                </a:lnTo>
                <a:lnTo>
                  <a:pt x="1343625" y="605928"/>
                </a:lnTo>
                <a:lnTo>
                  <a:pt x="1337657" y="561280"/>
                </a:lnTo>
                <a:lnTo>
                  <a:pt x="1328705" y="517036"/>
                </a:lnTo>
                <a:lnTo>
                  <a:pt x="1316769" y="473356"/>
                </a:lnTo>
                <a:lnTo>
                  <a:pt x="1301849" y="430402"/>
                </a:lnTo>
                <a:lnTo>
                  <a:pt x="1283944" y="388334"/>
                </a:lnTo>
                <a:lnTo>
                  <a:pt x="1263056" y="347314"/>
                </a:lnTo>
                <a:lnTo>
                  <a:pt x="1239184" y="307503"/>
                </a:lnTo>
                <a:lnTo>
                  <a:pt x="1212327" y="269063"/>
                </a:lnTo>
                <a:lnTo>
                  <a:pt x="1182487" y="232153"/>
                </a:lnTo>
                <a:lnTo>
                  <a:pt x="1149662" y="196937"/>
                </a:lnTo>
                <a:lnTo>
                  <a:pt x="1114447" y="164114"/>
                </a:lnTo>
                <a:lnTo>
                  <a:pt x="1077539" y="134275"/>
                </a:lnTo>
                <a:lnTo>
                  <a:pt x="1039100" y="107420"/>
                </a:lnTo>
                <a:lnTo>
                  <a:pt x="999289" y="83549"/>
                </a:lnTo>
                <a:lnTo>
                  <a:pt x="958270" y="62661"/>
                </a:lnTo>
                <a:lnTo>
                  <a:pt x="916203" y="44758"/>
                </a:lnTo>
                <a:lnTo>
                  <a:pt x="873249" y="29838"/>
                </a:lnTo>
                <a:lnTo>
                  <a:pt x="829569" y="17903"/>
                </a:lnTo>
                <a:lnTo>
                  <a:pt x="785325" y="8951"/>
                </a:lnTo>
                <a:lnTo>
                  <a:pt x="740678" y="2983"/>
                </a:lnTo>
                <a:lnTo>
                  <a:pt x="695789" y="0"/>
                </a:lnTo>
                <a:close/>
              </a:path>
            </a:pathLst>
          </a:custGeom>
          <a:solidFill>
            <a:srgbClr val="4BD2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3267062" y="4889563"/>
            <a:ext cx="7545705" cy="127000"/>
          </a:xfrm>
          <a:custGeom>
            <a:avLst/>
            <a:gdLst/>
            <a:ahLst/>
            <a:cxnLst/>
            <a:rect l="l" t="t" r="r" b="b"/>
            <a:pathLst>
              <a:path w="7545705" h="127000">
                <a:moveTo>
                  <a:pt x="0" y="0"/>
                </a:moveTo>
                <a:lnTo>
                  <a:pt x="7545311" y="0"/>
                </a:lnTo>
                <a:lnTo>
                  <a:pt x="7545311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4BD2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463800" y="4114800"/>
            <a:ext cx="99187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1129665" algn="l"/>
              </a:tabLst>
            </a:pPr>
            <a:r>
              <a:rPr lang="en-US" altLang="ko-KR" sz="4000" kern="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</a:t>
            </a:r>
            <a:r>
              <a:rPr lang="ko-KR" altLang="en-US" sz="4000" kern="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</a:t>
            </a:r>
            <a:r>
              <a:rPr lang="en-US" altLang="ko-KR" sz="4000" kern="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Vue.js  vs  jQuery</a:t>
            </a:r>
            <a:endParaRPr lang="ko-KR" altLang="en-US" sz="4000" kern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062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2933700"/>
            <a:ext cx="5003800" cy="314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77100" y="2540000"/>
            <a:ext cx="4584700" cy="3797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63165" y="1955800"/>
            <a:ext cx="2439036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500" dirty="0" smtClean="0">
                <a:latin typeface="DejaVu Sans"/>
                <a:cs typeface="DejaVu Sans"/>
              </a:rPr>
              <a:t>jQuery</a:t>
            </a:r>
            <a:endParaRPr sz="2500" dirty="0">
              <a:latin typeface="DejaVu Sans"/>
              <a:cs typeface="DejaVu San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381000" y="215900"/>
            <a:ext cx="8407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dirty="0" smtClean="0">
                <a:solidFill>
                  <a:srgbClr val="000000"/>
                </a:solidFill>
                <a:latin typeface="+mn-ea"/>
                <a:ea typeface="+mn-ea"/>
              </a:rPr>
              <a:t>Vue.js vs jQuery</a:t>
            </a:r>
            <a:endParaRPr sz="4400" dirty="0">
              <a:latin typeface="+mn-ea"/>
              <a:ea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70546" y="1955800"/>
            <a:ext cx="2198444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500" dirty="0" smtClean="0">
                <a:latin typeface="DejaVu Sans"/>
                <a:cs typeface="DejaVu Sans"/>
              </a:rPr>
              <a:t>Vue.js</a:t>
            </a:r>
            <a:endParaRPr sz="2500" dirty="0">
              <a:latin typeface="DejaVu Sans"/>
              <a:cs typeface="DejaVu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14650" y="7429500"/>
            <a:ext cx="71691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dirty="0" smtClean="0">
                <a:latin typeface="DejaVu Sans"/>
                <a:cs typeface="DejaVu Sans"/>
              </a:rPr>
              <a:t>jQuery </a:t>
            </a:r>
            <a:r>
              <a:rPr lang="ko-KR" altLang="en-US" sz="2400" dirty="0" smtClean="0">
                <a:latin typeface="DejaVu Sans"/>
                <a:cs typeface="DejaVu Sans"/>
              </a:rPr>
              <a:t>로 할 수 있는 건 </a:t>
            </a:r>
            <a:r>
              <a:rPr lang="en-US" altLang="ko-KR" sz="2400" dirty="0" smtClean="0">
                <a:latin typeface="DejaVu Sans"/>
                <a:cs typeface="DejaVu Sans"/>
              </a:rPr>
              <a:t>Vue.js </a:t>
            </a:r>
            <a:r>
              <a:rPr lang="ko-KR" altLang="en-US" sz="2400" dirty="0" smtClean="0">
                <a:latin typeface="DejaVu Sans"/>
                <a:cs typeface="DejaVu Sans"/>
              </a:rPr>
              <a:t>로도 할 수 있다</a:t>
            </a:r>
            <a:r>
              <a:rPr lang="en-US" altLang="ko-KR" sz="2400" dirty="0" smtClean="0">
                <a:latin typeface="DejaVu Sans"/>
                <a:cs typeface="DejaVu Sans"/>
              </a:rPr>
              <a:t>. </a:t>
            </a:r>
            <a:endParaRPr sz="2400" dirty="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191894"/>
              </p:ext>
            </p:extLst>
          </p:nvPr>
        </p:nvGraphicFramePr>
        <p:xfrm>
          <a:off x="481012" y="1598612"/>
          <a:ext cx="12044678" cy="7164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2215"/>
                <a:gridCol w="4564379"/>
                <a:gridCol w="4998084"/>
              </a:tblGrid>
              <a:tr h="1432878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550" spc="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4344670">
                        <a:lnSpc>
                          <a:spcPct val="100000"/>
                        </a:lnSpc>
                      </a:pPr>
                      <a:r>
                        <a:rPr sz="2000" b="1" spc="0" dirty="0">
                          <a:latin typeface="+mn-ea"/>
                          <a:ea typeface="+mn-ea"/>
                          <a:cs typeface="Arial"/>
                        </a:rPr>
                        <a:t>jQuery</a:t>
                      </a:r>
                      <a:endParaRPr sz="2000" spc="0" dirty="0">
                        <a:latin typeface="+mn-ea"/>
                        <a:ea typeface="+mn-ea"/>
                        <a:cs typeface="Arial"/>
                      </a:endParaRPr>
                    </a:p>
                  </a:txBody>
                  <a:tcPr marL="0" marR="0" marT="1905" marB="0">
                    <a:lnL w="3175">
                      <a:solidFill>
                        <a:srgbClr val="D7D7D7"/>
                      </a:solidFill>
                      <a:prstDash val="solid"/>
                    </a:lnL>
                    <a:lnT w="3175">
                      <a:solidFill>
                        <a:srgbClr val="D7D7D7"/>
                      </a:solidFill>
                      <a:prstDash val="solid"/>
                    </a:lnT>
                    <a:solidFill>
                      <a:srgbClr val="EBEB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550" spc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229235" algn="ctr">
                        <a:lnSpc>
                          <a:spcPct val="100000"/>
                        </a:lnSpc>
                      </a:pPr>
                      <a:r>
                        <a:rPr sz="2000" b="1" spc="0" dirty="0">
                          <a:latin typeface="+mn-ea"/>
                          <a:ea typeface="+mn-ea"/>
                          <a:cs typeface="Arial"/>
                        </a:rPr>
                        <a:t>Vue.js</a:t>
                      </a:r>
                      <a:endParaRPr sz="2000" spc="0">
                        <a:latin typeface="+mn-ea"/>
                        <a:ea typeface="+mn-ea"/>
                        <a:cs typeface="Arial"/>
                      </a:endParaRPr>
                    </a:p>
                  </a:txBody>
                  <a:tcPr marL="0" marR="0" marT="1905" marB="0">
                    <a:lnR w="3175">
                      <a:solidFill>
                        <a:srgbClr val="D7D7D7"/>
                      </a:solidFill>
                      <a:prstDash val="solid"/>
                    </a:lnR>
                    <a:lnT w="3175">
                      <a:solidFill>
                        <a:srgbClr val="D7D7D7"/>
                      </a:solidFill>
                      <a:prstDash val="solid"/>
                    </a:lnT>
                    <a:solidFill>
                      <a:srgbClr val="EBEBEB"/>
                    </a:solidFill>
                  </a:tcPr>
                </a:tc>
              </a:tr>
              <a:tr h="14328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400" spc="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R="280035" algn="ctr">
                        <a:lnSpc>
                          <a:spcPct val="100000"/>
                        </a:lnSpc>
                      </a:pPr>
                      <a:r>
                        <a:rPr lang="ko-KR" altLang="en-US" sz="2000" b="1" spc="0" dirty="0" smtClean="0">
                          <a:latin typeface="+mn-ea"/>
                          <a:ea typeface="+mn-ea"/>
                          <a:cs typeface="DejaVu Sans"/>
                        </a:rPr>
                        <a:t>구분</a:t>
                      </a:r>
                      <a:endParaRPr sz="2000" spc="0" dirty="0">
                        <a:latin typeface="+mn-ea"/>
                        <a:ea typeface="+mn-ea"/>
                        <a:cs typeface="DejaVu Sans"/>
                      </a:endParaRPr>
                    </a:p>
                  </a:txBody>
                  <a:tcPr marL="0" marR="0" marT="2540" marB="0">
                    <a:lnL w="3175">
                      <a:solidFill>
                        <a:srgbClr val="D7D7D7"/>
                      </a:solidFill>
                      <a:prstDash val="solid"/>
                    </a:lnL>
                    <a:solidFill>
                      <a:srgbClr val="E1E0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spc="0" dirty="0" smtClean="0">
                          <a:latin typeface="+mn-ea"/>
                          <a:ea typeface="+mn-ea"/>
                          <a:cs typeface="DejaVu Sans"/>
                        </a:rPr>
                        <a:t>자바스크립트 라이브러리</a:t>
                      </a:r>
                      <a:endParaRPr sz="1700" spc="0" dirty="0" smtClean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2540" marB="0" anchor="ctr">
                    <a:solidFill>
                      <a:srgbClr val="E1E0DA"/>
                    </a:solidFill>
                  </a:tcPr>
                </a:tc>
                <a:tc>
                  <a:txBody>
                    <a:bodyPr/>
                    <a:lstStyle/>
                    <a:p>
                      <a:pPr marL="231775" algn="ctr">
                        <a:lnSpc>
                          <a:spcPct val="100000"/>
                        </a:lnSpc>
                      </a:pPr>
                      <a:r>
                        <a:rPr lang="ko-KR" altLang="en-US" sz="1700" spc="0" dirty="0" smtClean="0">
                          <a:latin typeface="+mn-ea"/>
                          <a:ea typeface="+mn-ea"/>
                          <a:cs typeface="DejaVu Sans"/>
                        </a:rPr>
                        <a:t>점진적인 프레임워크</a:t>
                      </a:r>
                      <a:endParaRPr lang="en-US" altLang="ko-KR" sz="1700" spc="0" dirty="0" smtClean="0">
                        <a:latin typeface="+mn-ea"/>
                        <a:ea typeface="+mn-ea"/>
                        <a:cs typeface="DejaVu Sans"/>
                      </a:endParaRPr>
                    </a:p>
                    <a:p>
                      <a:pPr marL="231775" algn="ctr">
                        <a:lnSpc>
                          <a:spcPct val="100000"/>
                        </a:lnSpc>
                      </a:pPr>
                      <a:r>
                        <a:rPr sz="1700" spc="0" dirty="0" smtClean="0">
                          <a:latin typeface="+mn-ea"/>
                          <a:ea typeface="+mn-ea"/>
                          <a:cs typeface="Arial"/>
                        </a:rPr>
                        <a:t>(</a:t>
                      </a:r>
                      <a:r>
                        <a:rPr sz="1700" spc="0" dirty="0">
                          <a:latin typeface="+mn-ea"/>
                          <a:ea typeface="+mn-ea"/>
                          <a:cs typeface="Arial"/>
                        </a:rPr>
                        <a:t>From View Library to Framework)</a:t>
                      </a:r>
                    </a:p>
                  </a:txBody>
                  <a:tcPr marL="0" marR="0" marT="3810" marB="0" anchor="ctr">
                    <a:lnR w="3175">
                      <a:solidFill>
                        <a:srgbClr val="D7D7D7"/>
                      </a:solidFill>
                      <a:prstDash val="solid"/>
                    </a:lnR>
                    <a:solidFill>
                      <a:srgbClr val="E1E0DA"/>
                    </a:solidFill>
                  </a:tcPr>
                </a:tc>
              </a:tr>
              <a:tr h="14328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500" spc="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R="276860" algn="ctr">
                        <a:lnSpc>
                          <a:spcPct val="100000"/>
                        </a:lnSpc>
                      </a:pPr>
                      <a:r>
                        <a:rPr lang="ko-KR" altLang="en-US" sz="2000" b="1" spc="0" dirty="0" smtClean="0">
                          <a:latin typeface="+mn-ea"/>
                          <a:ea typeface="+mn-ea"/>
                          <a:cs typeface="DejaVu Sans"/>
                        </a:rPr>
                        <a:t>동작 원리</a:t>
                      </a:r>
                      <a:endParaRPr sz="2000" spc="0" dirty="0">
                        <a:latin typeface="+mn-ea"/>
                        <a:ea typeface="+mn-ea"/>
                        <a:cs typeface="DejaVu Sans"/>
                      </a:endParaRPr>
                    </a:p>
                  </a:txBody>
                  <a:tcPr marL="0" marR="0" marT="5080" marB="0">
                    <a:lnL w="3175">
                      <a:solidFill>
                        <a:srgbClr val="D7D7D7"/>
                      </a:solidFill>
                      <a:prstDash val="solid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833755" marR="882015" indent="1270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ko-KR" altLang="en-US" sz="1700" spc="0" dirty="0" smtClean="0">
                          <a:latin typeface="+mn-ea"/>
                          <a:ea typeface="+mn-ea"/>
                          <a:cs typeface="DejaVu Sans"/>
                        </a:rPr>
                        <a:t>실제</a:t>
                      </a:r>
                      <a:r>
                        <a:rPr sz="1700" spc="0" dirty="0" smtClean="0">
                          <a:latin typeface="+mn-ea"/>
                          <a:ea typeface="+mn-ea"/>
                          <a:cs typeface="DejaVu Sans"/>
                        </a:rPr>
                        <a:t> </a:t>
                      </a:r>
                      <a:r>
                        <a:rPr sz="1700" spc="0" dirty="0">
                          <a:latin typeface="+mn-ea"/>
                          <a:ea typeface="+mn-ea"/>
                          <a:cs typeface="Arial"/>
                        </a:rPr>
                        <a:t>DOM </a:t>
                      </a:r>
                      <a:r>
                        <a:rPr sz="1700" spc="0" dirty="0" smtClean="0">
                          <a:latin typeface="+mn-ea"/>
                          <a:ea typeface="+mn-ea"/>
                          <a:cs typeface="Arial"/>
                        </a:rPr>
                        <a:t>Tree</a:t>
                      </a:r>
                      <a:r>
                        <a:rPr lang="ko-KR" altLang="en-US" sz="1700" spc="0" dirty="0" smtClean="0">
                          <a:latin typeface="+mn-ea"/>
                          <a:ea typeface="+mn-ea"/>
                          <a:cs typeface="DejaVu Sans"/>
                        </a:rPr>
                        <a:t>에 접근하여</a:t>
                      </a:r>
                      <a:endParaRPr lang="en-US" altLang="ko-KR" sz="1700" spc="0" dirty="0" smtClean="0">
                        <a:latin typeface="+mn-ea"/>
                        <a:ea typeface="+mn-ea"/>
                        <a:cs typeface="DejaVu Sans"/>
                      </a:endParaRPr>
                    </a:p>
                    <a:p>
                      <a:pPr marL="833755" marR="882015" indent="1270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ko-KR" altLang="en-US" sz="1700" spc="0" dirty="0" smtClean="0">
                          <a:latin typeface="+mn-ea"/>
                          <a:ea typeface="+mn-ea"/>
                          <a:cs typeface="DejaVu Sans"/>
                        </a:rPr>
                        <a:t>화면 요소를 추가</a:t>
                      </a:r>
                      <a:r>
                        <a:rPr lang="en-US" altLang="ko-KR" sz="1700" spc="0" dirty="0" smtClean="0">
                          <a:latin typeface="+mn-ea"/>
                          <a:ea typeface="+mn-ea"/>
                          <a:cs typeface="DejaVu Sans"/>
                        </a:rPr>
                        <a:t>, </a:t>
                      </a:r>
                      <a:r>
                        <a:rPr lang="ko-KR" altLang="en-US" sz="1700" spc="0" dirty="0" smtClean="0">
                          <a:latin typeface="+mn-ea"/>
                          <a:ea typeface="+mn-ea"/>
                          <a:cs typeface="DejaVu Sans"/>
                        </a:rPr>
                        <a:t>삭제</a:t>
                      </a:r>
                      <a:r>
                        <a:rPr lang="en-US" altLang="ko-KR" sz="1700" spc="0" dirty="0" smtClean="0">
                          <a:latin typeface="+mn-ea"/>
                          <a:ea typeface="+mn-ea"/>
                          <a:cs typeface="DejaVu Sans"/>
                        </a:rPr>
                        <a:t>, </a:t>
                      </a:r>
                      <a:r>
                        <a:rPr lang="ko-KR" altLang="en-US" sz="1700" spc="0" dirty="0" smtClean="0">
                          <a:latin typeface="+mn-ea"/>
                          <a:ea typeface="+mn-ea"/>
                          <a:cs typeface="DejaVu Sans"/>
                        </a:rPr>
                        <a:t>변경</a:t>
                      </a:r>
                      <a:endParaRPr sz="1700" spc="0" dirty="0">
                        <a:latin typeface="+mn-ea"/>
                        <a:ea typeface="+mn-ea"/>
                        <a:cs typeface="DejaVu Sans"/>
                      </a:endParaRPr>
                    </a:p>
                  </a:txBody>
                  <a:tcPr marL="0" marR="0" marT="1905" marB="0" anchor="ctr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58875" marR="911860" indent="-15240"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lang="ko-KR" altLang="en-US" sz="1700" spc="0" dirty="0" err="1" smtClean="0">
                          <a:latin typeface="+mn-ea"/>
                          <a:ea typeface="+mn-ea"/>
                          <a:cs typeface="Arial"/>
                        </a:rPr>
                        <a:t>가상돔</a:t>
                      </a:r>
                      <a:r>
                        <a:rPr sz="1700" spc="0" dirty="0" smtClean="0">
                          <a:latin typeface="+mn-ea"/>
                          <a:ea typeface="+mn-ea"/>
                          <a:cs typeface="Arial"/>
                        </a:rPr>
                        <a:t>(Virtual </a:t>
                      </a:r>
                      <a:r>
                        <a:rPr sz="1700" spc="0" dirty="0">
                          <a:latin typeface="+mn-ea"/>
                          <a:ea typeface="+mn-ea"/>
                          <a:cs typeface="Arial"/>
                        </a:rPr>
                        <a:t>DOM</a:t>
                      </a:r>
                      <a:r>
                        <a:rPr sz="1700" spc="0" dirty="0" smtClean="0">
                          <a:latin typeface="+mn-ea"/>
                          <a:ea typeface="+mn-ea"/>
                          <a:cs typeface="Arial"/>
                        </a:rPr>
                        <a:t>)</a:t>
                      </a:r>
                      <a:r>
                        <a:rPr lang="ko-KR" altLang="en-US" sz="1700" spc="0" dirty="0" err="1" smtClean="0">
                          <a:latin typeface="+mn-ea"/>
                          <a:ea typeface="+mn-ea"/>
                          <a:cs typeface="DejaVu Sans"/>
                        </a:rPr>
                        <a:t>으로</a:t>
                      </a:r>
                      <a:r>
                        <a:rPr lang="ko-KR" altLang="en-US" sz="1700" spc="0" dirty="0" smtClean="0">
                          <a:latin typeface="+mn-ea"/>
                          <a:ea typeface="+mn-ea"/>
                          <a:cs typeface="DejaVu Sans"/>
                        </a:rPr>
                        <a:t> 화면 요소를 변경 및 조작하고 최종 결과물을 </a:t>
                      </a:r>
                      <a:r>
                        <a:rPr lang="en-US" altLang="ko-KR" sz="1700" spc="0" dirty="0" smtClean="0">
                          <a:latin typeface="+mn-ea"/>
                          <a:ea typeface="+mn-ea"/>
                          <a:cs typeface="DejaVu Sans"/>
                        </a:rPr>
                        <a:t>DOM</a:t>
                      </a:r>
                      <a:r>
                        <a:rPr lang="en-US" altLang="ko-KR" sz="1700" spc="0" baseline="0" dirty="0" smtClean="0">
                          <a:latin typeface="+mn-ea"/>
                          <a:ea typeface="+mn-ea"/>
                          <a:cs typeface="DejaVu Sans"/>
                        </a:rPr>
                        <a:t> Tree </a:t>
                      </a:r>
                      <a:r>
                        <a:rPr lang="ko-KR" altLang="en-US" sz="1700" spc="0" baseline="0" dirty="0" smtClean="0">
                          <a:latin typeface="+mn-ea"/>
                          <a:ea typeface="+mn-ea"/>
                          <a:cs typeface="DejaVu Sans"/>
                        </a:rPr>
                        <a:t>에 반영</a:t>
                      </a:r>
                      <a:endParaRPr sz="1700" spc="0" dirty="0">
                        <a:latin typeface="+mn-ea"/>
                        <a:ea typeface="+mn-ea"/>
                        <a:cs typeface="DejaVu Sans"/>
                      </a:endParaRPr>
                    </a:p>
                  </a:txBody>
                  <a:tcPr marL="0" marR="0" marT="173355" marB="0" anchor="ctr">
                    <a:lnR w="3175">
                      <a:solidFill>
                        <a:srgbClr val="D7D7D7"/>
                      </a:solidFill>
                      <a:prstDash val="solid"/>
                    </a:lnR>
                    <a:solidFill>
                      <a:srgbClr val="EBEBEB"/>
                    </a:solidFill>
                  </a:tcPr>
                </a:tc>
              </a:tr>
              <a:tr h="14328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450" spc="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R="285750" algn="ctr">
                        <a:lnSpc>
                          <a:spcPct val="100000"/>
                        </a:lnSpc>
                      </a:pPr>
                      <a:r>
                        <a:rPr lang="ko-KR" altLang="en-US" sz="2000" b="1" spc="0" dirty="0" smtClean="0">
                          <a:latin typeface="+mn-ea"/>
                          <a:ea typeface="+mn-ea"/>
                          <a:cs typeface="DejaVu Sans"/>
                        </a:rPr>
                        <a:t>개발 생산성</a:t>
                      </a:r>
                      <a:endParaRPr sz="2000" spc="0" dirty="0">
                        <a:latin typeface="+mn-ea"/>
                        <a:ea typeface="+mn-ea"/>
                        <a:cs typeface="DejaVu Sans"/>
                      </a:endParaRPr>
                    </a:p>
                  </a:txBody>
                  <a:tcPr marL="0" marR="0" marT="3810" marB="0">
                    <a:lnL w="3175">
                      <a:solidFill>
                        <a:srgbClr val="D7D7D7"/>
                      </a:solidFill>
                      <a:prstDash val="solid"/>
                    </a:lnL>
                    <a:solidFill>
                      <a:srgbClr val="E1E0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 spc="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1049655" marR="735965" indent="-368300" algn="ctr">
                        <a:lnSpc>
                          <a:spcPct val="100000"/>
                        </a:lnSpc>
                      </a:pPr>
                      <a:r>
                        <a:rPr lang="ko-KR" altLang="en-US" sz="1700" spc="0" dirty="0" err="1" smtClean="0">
                          <a:latin typeface="+mn-ea"/>
                          <a:ea typeface="+mn-ea"/>
                          <a:cs typeface="DejaVu Sans"/>
                        </a:rPr>
                        <a:t>렌더링</a:t>
                      </a:r>
                      <a:r>
                        <a:rPr lang="ko-KR" altLang="en-US" sz="1700" spc="0" dirty="0" smtClean="0">
                          <a:latin typeface="+mn-ea"/>
                          <a:ea typeface="+mn-ea"/>
                          <a:cs typeface="DejaVu Sans"/>
                        </a:rPr>
                        <a:t> 과정을 이해한 코딩 필요</a:t>
                      </a:r>
                      <a:endParaRPr lang="en-US" altLang="ko-KR" sz="1700" spc="0" dirty="0" smtClean="0">
                        <a:latin typeface="+mn-ea"/>
                        <a:ea typeface="+mn-ea"/>
                        <a:cs typeface="DejaVu Sans"/>
                      </a:endParaRPr>
                    </a:p>
                    <a:p>
                      <a:pPr marL="1049655" marR="735965" indent="-368300" algn="ctr">
                        <a:lnSpc>
                          <a:spcPct val="100000"/>
                        </a:lnSpc>
                      </a:pPr>
                      <a:r>
                        <a:rPr lang="ko-KR" altLang="en-US" sz="1700" spc="0" dirty="0" smtClean="0">
                          <a:latin typeface="+mn-ea"/>
                          <a:ea typeface="+mn-ea"/>
                          <a:cs typeface="DejaVu Sans"/>
                        </a:rPr>
                        <a:t>기존 코드 복사 </a:t>
                      </a:r>
                      <a:r>
                        <a:rPr lang="ko-KR" altLang="en-US" sz="1700" spc="0" dirty="0" err="1" smtClean="0">
                          <a:latin typeface="+mn-ea"/>
                          <a:ea typeface="+mn-ea"/>
                          <a:cs typeface="DejaVu Sans"/>
                        </a:rPr>
                        <a:t>붙여넣기</a:t>
                      </a:r>
                      <a:endParaRPr sz="1700" spc="0" dirty="0">
                        <a:latin typeface="+mn-ea"/>
                        <a:ea typeface="+mn-ea"/>
                        <a:cs typeface="DejaVu Sans"/>
                      </a:endParaRPr>
                    </a:p>
                  </a:txBody>
                  <a:tcPr marL="0" marR="0" marT="3175" marB="0" anchor="ctr">
                    <a:solidFill>
                      <a:srgbClr val="E1E0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ko-KR" altLang="en-US" sz="1700" spc="0" dirty="0" err="1" smtClean="0">
                          <a:latin typeface="+mn-ea"/>
                          <a:ea typeface="+mn-ea"/>
                          <a:cs typeface="Times New Roman"/>
                        </a:rPr>
                        <a:t>뷰</a:t>
                      </a:r>
                      <a:r>
                        <a:rPr lang="ko-KR" altLang="en-US" sz="1700" spc="0" dirty="0" smtClean="0">
                          <a:latin typeface="+mn-ea"/>
                          <a:ea typeface="+mn-ea"/>
                          <a:cs typeface="Times New Roman"/>
                        </a:rPr>
                        <a:t> 개발자 도구</a:t>
                      </a:r>
                      <a:r>
                        <a:rPr lang="en-US" altLang="ko-KR" sz="1700" spc="0" dirty="0" smtClean="0">
                          <a:latin typeface="+mn-ea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700" spc="0" dirty="0" err="1" smtClean="0">
                          <a:latin typeface="+mn-ea"/>
                          <a:ea typeface="+mn-ea"/>
                          <a:cs typeface="Times New Roman"/>
                        </a:rPr>
                        <a:t>뷰</a:t>
                      </a:r>
                      <a:r>
                        <a:rPr lang="ko-KR" altLang="en-US" sz="1700" spc="0" dirty="0" smtClean="0"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700" spc="0" dirty="0" smtClean="0">
                          <a:latin typeface="+mn-ea"/>
                          <a:ea typeface="+mn-ea"/>
                          <a:cs typeface="Times New Roman"/>
                        </a:rPr>
                        <a:t>CLI </a:t>
                      </a:r>
                      <a:r>
                        <a:rPr lang="ko-KR" altLang="en-US" sz="1700" spc="0" dirty="0" smtClean="0">
                          <a:latin typeface="+mn-ea"/>
                          <a:ea typeface="+mn-ea"/>
                          <a:cs typeface="Times New Roman"/>
                        </a:rPr>
                        <a:t>도구 지원</a:t>
                      </a:r>
                      <a:endParaRPr lang="en-US" altLang="ko-KR" sz="1700" spc="0" dirty="0" smtClean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ko-KR" altLang="en-US" sz="1700" spc="0" dirty="0" smtClean="0">
                          <a:latin typeface="+mn-ea"/>
                          <a:ea typeface="+mn-ea"/>
                          <a:cs typeface="Times New Roman"/>
                        </a:rPr>
                        <a:t>컴포넌트 기반 코드 재사용</a:t>
                      </a:r>
                      <a:endParaRPr sz="1700" spc="0" dirty="0">
                        <a:latin typeface="+mn-ea"/>
                        <a:ea typeface="+mn-ea"/>
                        <a:cs typeface="DejaVu Sans"/>
                      </a:endParaRPr>
                    </a:p>
                  </a:txBody>
                  <a:tcPr marL="0" marR="0" marT="3175" marB="0" anchor="ctr">
                    <a:lnR w="3175">
                      <a:solidFill>
                        <a:srgbClr val="D7D7D7"/>
                      </a:solidFill>
                      <a:prstDash val="solid"/>
                    </a:lnR>
                    <a:solidFill>
                      <a:srgbClr val="E1E0DA"/>
                    </a:solidFill>
                  </a:tcPr>
                </a:tc>
              </a:tr>
              <a:tr h="14328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500" spc="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R="274955" algn="ctr">
                        <a:lnSpc>
                          <a:spcPct val="100000"/>
                        </a:lnSpc>
                      </a:pPr>
                      <a:r>
                        <a:rPr lang="ko-KR" altLang="en-US" sz="2000" b="1" spc="0" dirty="0" smtClean="0">
                          <a:latin typeface="+mn-ea"/>
                          <a:ea typeface="+mn-ea"/>
                          <a:cs typeface="DejaVu Sans"/>
                        </a:rPr>
                        <a:t>웹 성능 최적화</a:t>
                      </a:r>
                      <a:endParaRPr sz="2000" spc="0" dirty="0">
                        <a:latin typeface="+mn-ea"/>
                        <a:ea typeface="+mn-ea"/>
                        <a:cs typeface="DejaVu Sans"/>
                      </a:endParaRPr>
                    </a:p>
                  </a:txBody>
                  <a:tcPr marL="0" marR="0" marT="635" marB="0">
                    <a:lnL w="3175">
                      <a:solidFill>
                        <a:srgbClr val="D7D7D7"/>
                      </a:solidFill>
                      <a:prstDash val="solid"/>
                    </a:lnL>
                    <a:lnB w="3175">
                      <a:solidFill>
                        <a:srgbClr val="D7D7D7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55955" marR="690880" indent="-1143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lang="ko-KR" altLang="en-US" sz="1700" spc="0" dirty="0" smtClean="0">
                          <a:latin typeface="+mn-ea"/>
                          <a:ea typeface="+mn-ea"/>
                          <a:cs typeface="DejaVu Sans"/>
                        </a:rPr>
                        <a:t>최신 웹 기술을 수용하기 위해 </a:t>
                      </a:r>
                      <a:endParaRPr lang="en-US" altLang="ko-KR" sz="1700" spc="0" dirty="0" smtClean="0">
                        <a:latin typeface="+mn-ea"/>
                        <a:ea typeface="+mn-ea"/>
                        <a:cs typeface="DejaVu Sans"/>
                      </a:endParaRPr>
                    </a:p>
                    <a:p>
                      <a:pPr marL="655955" marR="690880" indent="-1143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lang="ko-KR" altLang="en-US" sz="1700" spc="0" dirty="0" smtClean="0">
                          <a:latin typeface="+mn-ea"/>
                          <a:ea typeface="+mn-ea"/>
                          <a:cs typeface="DejaVu Sans"/>
                        </a:rPr>
                        <a:t>웹 자동화 도구 및 모듈 </a:t>
                      </a:r>
                      <a:r>
                        <a:rPr lang="ko-KR" altLang="en-US" sz="1700" spc="0" dirty="0" err="1" smtClean="0">
                          <a:latin typeface="+mn-ea"/>
                          <a:ea typeface="+mn-ea"/>
                          <a:cs typeface="DejaVu Sans"/>
                        </a:rPr>
                        <a:t>번들러를</a:t>
                      </a:r>
                      <a:endParaRPr lang="en-US" altLang="ko-KR" sz="1700" spc="0" dirty="0" smtClean="0">
                        <a:latin typeface="+mn-ea"/>
                        <a:ea typeface="+mn-ea"/>
                        <a:cs typeface="DejaVu Sans"/>
                      </a:endParaRPr>
                    </a:p>
                    <a:p>
                      <a:pPr marL="655955" marR="690880" indent="-1143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lang="ko-KR" altLang="en-US" sz="1700" spc="0" dirty="0" smtClean="0">
                          <a:latin typeface="+mn-ea"/>
                          <a:ea typeface="+mn-ea"/>
                          <a:cs typeface="DejaVu Sans"/>
                        </a:rPr>
                        <a:t>별도로 </a:t>
                      </a:r>
                      <a:r>
                        <a:rPr lang="ko-KR" altLang="en-US" sz="1700" spc="0" dirty="0" err="1" smtClean="0">
                          <a:latin typeface="+mn-ea"/>
                          <a:ea typeface="+mn-ea"/>
                          <a:cs typeface="DejaVu Sans"/>
                        </a:rPr>
                        <a:t>구성해야함</a:t>
                      </a:r>
                      <a:endParaRPr sz="1700" spc="0" dirty="0">
                        <a:latin typeface="+mn-ea"/>
                        <a:ea typeface="+mn-ea"/>
                        <a:cs typeface="DejaVu Sans"/>
                      </a:endParaRPr>
                    </a:p>
                  </a:txBody>
                  <a:tcPr marL="0" marR="0" marT="156210" marB="0" anchor="ctr">
                    <a:lnB w="3175">
                      <a:solidFill>
                        <a:srgbClr val="D7D7D7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23975" algn="l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lang="ko-KR" altLang="en-US" sz="1700" spc="0" dirty="0" err="1" smtClean="0">
                          <a:latin typeface="+mn-ea"/>
                          <a:ea typeface="+mn-ea"/>
                          <a:cs typeface="DejaVu Sans"/>
                        </a:rPr>
                        <a:t>뷰</a:t>
                      </a:r>
                      <a:r>
                        <a:rPr lang="ko-KR" altLang="en-US" sz="1700" spc="0" dirty="0" smtClean="0">
                          <a:latin typeface="+mn-ea"/>
                          <a:ea typeface="+mn-ea"/>
                          <a:cs typeface="DejaVu Sans"/>
                        </a:rPr>
                        <a:t> </a:t>
                      </a:r>
                      <a:r>
                        <a:rPr lang="en-US" altLang="ko-KR" sz="1700" spc="0" dirty="0" smtClean="0">
                          <a:latin typeface="+mn-ea"/>
                          <a:ea typeface="+mn-ea"/>
                          <a:cs typeface="DejaVu Sans"/>
                        </a:rPr>
                        <a:t>CLI </a:t>
                      </a:r>
                      <a:r>
                        <a:rPr lang="ko-KR" altLang="en-US" sz="1700" spc="0" dirty="0" smtClean="0">
                          <a:latin typeface="+mn-ea"/>
                          <a:ea typeface="+mn-ea"/>
                          <a:cs typeface="DejaVu Sans"/>
                        </a:rPr>
                        <a:t>도구에서 제공하는 </a:t>
                      </a:r>
                    </a:p>
                    <a:p>
                      <a:pPr marL="1323975" algn="l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lang="ko-KR" altLang="en-US" sz="1700" spc="0" dirty="0" smtClean="0">
                          <a:latin typeface="+mn-ea"/>
                          <a:ea typeface="+mn-ea"/>
                          <a:cs typeface="DejaVu Sans"/>
                        </a:rPr>
                        <a:t>프로젝트 템플릿으로 </a:t>
                      </a:r>
                    </a:p>
                    <a:p>
                      <a:pPr marL="1323975" algn="l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lang="ko-KR" altLang="en-US" sz="1700" spc="0" dirty="0" smtClean="0">
                          <a:latin typeface="+mn-ea"/>
                          <a:ea typeface="+mn-ea"/>
                          <a:cs typeface="DejaVu Sans"/>
                        </a:rPr>
                        <a:t>쉽게 기타 도구 사용 및 확장 가능</a:t>
                      </a:r>
                    </a:p>
                  </a:txBody>
                  <a:tcPr marL="0" marR="0" marT="181610" marB="0" anchor="ctr">
                    <a:lnR w="3175">
                      <a:solidFill>
                        <a:srgbClr val="D7D7D7"/>
                      </a:solidFill>
                      <a:prstDash val="solid"/>
                    </a:lnR>
                    <a:lnB w="3175">
                      <a:solidFill>
                        <a:srgbClr val="D7D7D7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-350" dirty="0"/>
              <a:t>%P </a:t>
            </a:r>
            <a:r>
              <a:rPr spc="-370" dirty="0"/>
              <a:t>JU! </a:t>
            </a:r>
            <a:r>
              <a:rPr spc="-315" dirty="0"/>
              <a:t>7VF.KT </a:t>
            </a:r>
            <a:r>
              <a:rPr spc="-250" dirty="0"/>
              <a:t>0QFO</a:t>
            </a:r>
            <a:r>
              <a:rPr spc="-85" dirty="0"/>
              <a:t> </a:t>
            </a:r>
            <a:r>
              <a:rPr spc="-270" dirty="0"/>
              <a:t>4FNJOBS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6" name="object 7"/>
          <p:cNvSpPr txBox="1">
            <a:spLocks/>
          </p:cNvSpPr>
          <p:nvPr/>
        </p:nvSpPr>
        <p:spPr>
          <a:xfrm>
            <a:off x="381000" y="215900"/>
            <a:ext cx="8407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4400" kern="0" smtClean="0">
                <a:solidFill>
                  <a:srgbClr val="000000"/>
                </a:solidFill>
                <a:latin typeface="+mn-ea"/>
                <a:ea typeface="+mn-ea"/>
              </a:rPr>
              <a:t>Vue.js vs jQuery</a:t>
            </a:r>
            <a:endParaRPr lang="en-US" sz="4400" kern="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2126518" y="3898698"/>
            <a:ext cx="1346835" cy="1346835"/>
          </a:xfrm>
          <a:custGeom>
            <a:avLst/>
            <a:gdLst/>
            <a:ahLst/>
            <a:cxnLst/>
            <a:rect l="l" t="t" r="r" b="b"/>
            <a:pathLst>
              <a:path w="1346835" h="1346835">
                <a:moveTo>
                  <a:pt x="695789" y="0"/>
                </a:moveTo>
                <a:lnTo>
                  <a:pt x="650820" y="0"/>
                </a:lnTo>
                <a:lnTo>
                  <a:pt x="605931" y="2983"/>
                </a:lnTo>
                <a:lnTo>
                  <a:pt x="561284" y="8951"/>
                </a:lnTo>
                <a:lnTo>
                  <a:pt x="517040" y="17903"/>
                </a:lnTo>
                <a:lnTo>
                  <a:pt x="473360" y="29838"/>
                </a:lnTo>
                <a:lnTo>
                  <a:pt x="430406" y="44758"/>
                </a:lnTo>
                <a:lnTo>
                  <a:pt x="388339" y="62661"/>
                </a:lnTo>
                <a:lnTo>
                  <a:pt x="347319" y="83549"/>
                </a:lnTo>
                <a:lnTo>
                  <a:pt x="307509" y="107420"/>
                </a:lnTo>
                <a:lnTo>
                  <a:pt x="269069" y="134275"/>
                </a:lnTo>
                <a:lnTo>
                  <a:pt x="232161" y="164114"/>
                </a:lnTo>
                <a:lnTo>
                  <a:pt x="196946" y="196937"/>
                </a:lnTo>
                <a:lnTo>
                  <a:pt x="164122" y="232153"/>
                </a:lnTo>
                <a:lnTo>
                  <a:pt x="134281" y="269063"/>
                </a:lnTo>
                <a:lnTo>
                  <a:pt x="107425" y="307503"/>
                </a:lnTo>
                <a:lnTo>
                  <a:pt x="83553" y="347314"/>
                </a:lnTo>
                <a:lnTo>
                  <a:pt x="62664" y="388334"/>
                </a:lnTo>
                <a:lnTo>
                  <a:pt x="44760" y="430402"/>
                </a:lnTo>
                <a:lnTo>
                  <a:pt x="29840" y="473356"/>
                </a:lnTo>
                <a:lnTo>
                  <a:pt x="17904" y="517036"/>
                </a:lnTo>
                <a:lnTo>
                  <a:pt x="8952" y="561280"/>
                </a:lnTo>
                <a:lnTo>
                  <a:pt x="2984" y="605928"/>
                </a:lnTo>
                <a:lnTo>
                  <a:pt x="0" y="650816"/>
                </a:lnTo>
                <a:lnTo>
                  <a:pt x="0" y="695786"/>
                </a:lnTo>
                <a:lnTo>
                  <a:pt x="2984" y="740675"/>
                </a:lnTo>
                <a:lnTo>
                  <a:pt x="8952" y="785322"/>
                </a:lnTo>
                <a:lnTo>
                  <a:pt x="17904" y="829566"/>
                </a:lnTo>
                <a:lnTo>
                  <a:pt x="29840" y="873246"/>
                </a:lnTo>
                <a:lnTo>
                  <a:pt x="44760" y="916200"/>
                </a:lnTo>
                <a:lnTo>
                  <a:pt x="62664" y="958268"/>
                </a:lnTo>
                <a:lnTo>
                  <a:pt x="83553" y="999288"/>
                </a:lnTo>
                <a:lnTo>
                  <a:pt x="107425" y="1039099"/>
                </a:lnTo>
                <a:lnTo>
                  <a:pt x="134281" y="1077540"/>
                </a:lnTo>
                <a:lnTo>
                  <a:pt x="164122" y="1114449"/>
                </a:lnTo>
                <a:lnTo>
                  <a:pt x="196946" y="1149665"/>
                </a:lnTo>
                <a:lnTo>
                  <a:pt x="232161" y="1182488"/>
                </a:lnTo>
                <a:lnTo>
                  <a:pt x="269069" y="1212327"/>
                </a:lnTo>
                <a:lnTo>
                  <a:pt x="307509" y="1239182"/>
                </a:lnTo>
                <a:lnTo>
                  <a:pt x="347319" y="1263054"/>
                </a:lnTo>
                <a:lnTo>
                  <a:pt x="388339" y="1283941"/>
                </a:lnTo>
                <a:lnTo>
                  <a:pt x="430406" y="1301844"/>
                </a:lnTo>
                <a:lnTo>
                  <a:pt x="473360" y="1316764"/>
                </a:lnTo>
                <a:lnTo>
                  <a:pt x="517040" y="1328699"/>
                </a:lnTo>
                <a:lnTo>
                  <a:pt x="561284" y="1337651"/>
                </a:lnTo>
                <a:lnTo>
                  <a:pt x="605931" y="1343619"/>
                </a:lnTo>
                <a:lnTo>
                  <a:pt x="650820" y="1346603"/>
                </a:lnTo>
                <a:lnTo>
                  <a:pt x="695789" y="1346603"/>
                </a:lnTo>
                <a:lnTo>
                  <a:pt x="740678" y="1343619"/>
                </a:lnTo>
                <a:lnTo>
                  <a:pt x="785325" y="1337651"/>
                </a:lnTo>
                <a:lnTo>
                  <a:pt x="829569" y="1328699"/>
                </a:lnTo>
                <a:lnTo>
                  <a:pt x="873249" y="1316764"/>
                </a:lnTo>
                <a:lnTo>
                  <a:pt x="916203" y="1301844"/>
                </a:lnTo>
                <a:lnTo>
                  <a:pt x="958270" y="1283941"/>
                </a:lnTo>
                <a:lnTo>
                  <a:pt x="999289" y="1263054"/>
                </a:lnTo>
                <a:lnTo>
                  <a:pt x="1039100" y="1239182"/>
                </a:lnTo>
                <a:lnTo>
                  <a:pt x="1077539" y="1212327"/>
                </a:lnTo>
                <a:lnTo>
                  <a:pt x="1114447" y="1182488"/>
                </a:lnTo>
                <a:lnTo>
                  <a:pt x="1149662" y="1149665"/>
                </a:lnTo>
                <a:lnTo>
                  <a:pt x="1182487" y="1114449"/>
                </a:lnTo>
                <a:lnTo>
                  <a:pt x="1212327" y="1077540"/>
                </a:lnTo>
                <a:lnTo>
                  <a:pt x="1239184" y="1039099"/>
                </a:lnTo>
                <a:lnTo>
                  <a:pt x="1263056" y="999288"/>
                </a:lnTo>
                <a:lnTo>
                  <a:pt x="1283944" y="958268"/>
                </a:lnTo>
                <a:lnTo>
                  <a:pt x="1301849" y="916200"/>
                </a:lnTo>
                <a:lnTo>
                  <a:pt x="1316769" y="873246"/>
                </a:lnTo>
                <a:lnTo>
                  <a:pt x="1328705" y="829566"/>
                </a:lnTo>
                <a:lnTo>
                  <a:pt x="1337657" y="785322"/>
                </a:lnTo>
                <a:lnTo>
                  <a:pt x="1343625" y="740675"/>
                </a:lnTo>
                <a:lnTo>
                  <a:pt x="1346609" y="695786"/>
                </a:lnTo>
                <a:lnTo>
                  <a:pt x="1346609" y="650816"/>
                </a:lnTo>
                <a:lnTo>
                  <a:pt x="1343625" y="605928"/>
                </a:lnTo>
                <a:lnTo>
                  <a:pt x="1337657" y="561280"/>
                </a:lnTo>
                <a:lnTo>
                  <a:pt x="1328705" y="517036"/>
                </a:lnTo>
                <a:lnTo>
                  <a:pt x="1316769" y="473356"/>
                </a:lnTo>
                <a:lnTo>
                  <a:pt x="1301849" y="430402"/>
                </a:lnTo>
                <a:lnTo>
                  <a:pt x="1283944" y="388334"/>
                </a:lnTo>
                <a:lnTo>
                  <a:pt x="1263056" y="347314"/>
                </a:lnTo>
                <a:lnTo>
                  <a:pt x="1239184" y="307503"/>
                </a:lnTo>
                <a:lnTo>
                  <a:pt x="1212327" y="269063"/>
                </a:lnTo>
                <a:lnTo>
                  <a:pt x="1182487" y="232153"/>
                </a:lnTo>
                <a:lnTo>
                  <a:pt x="1149662" y="196937"/>
                </a:lnTo>
                <a:lnTo>
                  <a:pt x="1114447" y="164114"/>
                </a:lnTo>
                <a:lnTo>
                  <a:pt x="1077539" y="134275"/>
                </a:lnTo>
                <a:lnTo>
                  <a:pt x="1039100" y="107420"/>
                </a:lnTo>
                <a:lnTo>
                  <a:pt x="999289" y="83549"/>
                </a:lnTo>
                <a:lnTo>
                  <a:pt x="958270" y="62661"/>
                </a:lnTo>
                <a:lnTo>
                  <a:pt x="916203" y="44758"/>
                </a:lnTo>
                <a:lnTo>
                  <a:pt x="873249" y="29838"/>
                </a:lnTo>
                <a:lnTo>
                  <a:pt x="829569" y="17903"/>
                </a:lnTo>
                <a:lnTo>
                  <a:pt x="785325" y="8951"/>
                </a:lnTo>
                <a:lnTo>
                  <a:pt x="740678" y="2983"/>
                </a:lnTo>
                <a:lnTo>
                  <a:pt x="695789" y="0"/>
                </a:lnTo>
                <a:close/>
              </a:path>
            </a:pathLst>
          </a:custGeom>
          <a:solidFill>
            <a:srgbClr val="4BD2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/>
          <p:nvPr/>
        </p:nvSpPr>
        <p:spPr>
          <a:xfrm>
            <a:off x="3267062" y="4889562"/>
            <a:ext cx="7807338" cy="131403"/>
          </a:xfrm>
          <a:custGeom>
            <a:avLst/>
            <a:gdLst/>
            <a:ahLst/>
            <a:cxnLst/>
            <a:rect l="l" t="t" r="r" b="b"/>
            <a:pathLst>
              <a:path w="7545705" h="127000">
                <a:moveTo>
                  <a:pt x="0" y="0"/>
                </a:moveTo>
                <a:lnTo>
                  <a:pt x="7545311" y="0"/>
                </a:lnTo>
                <a:lnTo>
                  <a:pt x="7545311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4BD2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463800" y="4114800"/>
            <a:ext cx="99187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  <a:tabLst>
                <a:tab pos="1129665" algn="l"/>
              </a:tabLst>
            </a:pPr>
            <a:r>
              <a:rPr lang="en-US" altLang="ko-KR" sz="4000" kern="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4000" kern="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4000" kern="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Vue.js  </a:t>
            </a:r>
            <a:r>
              <a:rPr lang="ko-KR" altLang="en-US" sz="4000" kern="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와</a:t>
            </a:r>
            <a:r>
              <a:rPr lang="en-US" altLang="ko-KR" sz="4000" kern="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4000" kern="0" dirty="0" err="1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프런트엔드</a:t>
            </a:r>
            <a:r>
              <a:rPr lang="ko-KR" altLang="en-US" sz="4000" kern="0" dirty="0" smtClean="0">
                <a:solidFill>
                  <a:srgbClr val="46C58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학습 방법</a:t>
            </a:r>
            <a:endParaRPr lang="ko-KR" altLang="en-US" sz="4000" kern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345" y="7179407"/>
            <a:ext cx="1648918" cy="464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5636" y="8007118"/>
            <a:ext cx="1346619" cy="838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34100" y="6680200"/>
            <a:ext cx="1447800" cy="144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37800" y="5779346"/>
            <a:ext cx="1143000" cy="100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7700" y="1041400"/>
            <a:ext cx="2501900" cy="1130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67169" y="2214816"/>
            <a:ext cx="10372090" cy="5942330"/>
          </a:xfrm>
          <a:custGeom>
            <a:avLst/>
            <a:gdLst/>
            <a:ahLst/>
            <a:cxnLst/>
            <a:rect l="l" t="t" r="r" b="b"/>
            <a:pathLst>
              <a:path w="10372090" h="5942330">
                <a:moveTo>
                  <a:pt x="154807" y="0"/>
                </a:moveTo>
                <a:lnTo>
                  <a:pt x="133359" y="42522"/>
                </a:lnTo>
                <a:lnTo>
                  <a:pt x="113540" y="85341"/>
                </a:lnTo>
                <a:lnTo>
                  <a:pt x="95341" y="128430"/>
                </a:lnTo>
                <a:lnTo>
                  <a:pt x="78756" y="171760"/>
                </a:lnTo>
                <a:lnTo>
                  <a:pt x="63777" y="215306"/>
                </a:lnTo>
                <a:lnTo>
                  <a:pt x="50397" y="259039"/>
                </a:lnTo>
                <a:lnTo>
                  <a:pt x="38607" y="302932"/>
                </a:lnTo>
                <a:lnTo>
                  <a:pt x="28401" y="346958"/>
                </a:lnTo>
                <a:lnTo>
                  <a:pt x="19772" y="391090"/>
                </a:lnTo>
                <a:lnTo>
                  <a:pt x="12710" y="435301"/>
                </a:lnTo>
                <a:lnTo>
                  <a:pt x="7210" y="479562"/>
                </a:lnTo>
                <a:lnTo>
                  <a:pt x="3264" y="523848"/>
                </a:lnTo>
                <a:lnTo>
                  <a:pt x="864" y="568130"/>
                </a:lnTo>
                <a:lnTo>
                  <a:pt x="2" y="612381"/>
                </a:lnTo>
                <a:lnTo>
                  <a:pt x="672" y="656575"/>
                </a:lnTo>
                <a:lnTo>
                  <a:pt x="2865" y="700683"/>
                </a:lnTo>
                <a:lnTo>
                  <a:pt x="6575" y="744679"/>
                </a:lnTo>
                <a:lnTo>
                  <a:pt x="11794" y="788535"/>
                </a:lnTo>
                <a:lnTo>
                  <a:pt x="18514" y="832224"/>
                </a:lnTo>
                <a:lnTo>
                  <a:pt x="26727" y="875719"/>
                </a:lnTo>
                <a:lnTo>
                  <a:pt x="36427" y="918992"/>
                </a:lnTo>
                <a:lnTo>
                  <a:pt x="47606" y="962016"/>
                </a:lnTo>
                <a:lnTo>
                  <a:pt x="60256" y="1004764"/>
                </a:lnTo>
                <a:lnTo>
                  <a:pt x="74371" y="1047209"/>
                </a:lnTo>
                <a:lnTo>
                  <a:pt x="89941" y="1089323"/>
                </a:lnTo>
                <a:lnTo>
                  <a:pt x="106961" y="1131079"/>
                </a:lnTo>
                <a:lnTo>
                  <a:pt x="125422" y="1172450"/>
                </a:lnTo>
                <a:lnTo>
                  <a:pt x="145317" y="1213408"/>
                </a:lnTo>
                <a:lnTo>
                  <a:pt x="166639" y="1253927"/>
                </a:lnTo>
                <a:lnTo>
                  <a:pt x="189380" y="1293978"/>
                </a:lnTo>
                <a:lnTo>
                  <a:pt x="213532" y="1333535"/>
                </a:lnTo>
                <a:lnTo>
                  <a:pt x="239088" y="1372571"/>
                </a:lnTo>
                <a:lnTo>
                  <a:pt x="266041" y="1411057"/>
                </a:lnTo>
                <a:lnTo>
                  <a:pt x="294383" y="1448968"/>
                </a:lnTo>
                <a:lnTo>
                  <a:pt x="324107" y="1486275"/>
                </a:lnTo>
                <a:lnTo>
                  <a:pt x="355205" y="1522951"/>
                </a:lnTo>
                <a:lnTo>
                  <a:pt x="387669" y="1558969"/>
                </a:lnTo>
                <a:lnTo>
                  <a:pt x="421493" y="1594302"/>
                </a:lnTo>
                <a:lnTo>
                  <a:pt x="456669" y="1628923"/>
                </a:lnTo>
                <a:lnTo>
                  <a:pt x="493189" y="1662803"/>
                </a:lnTo>
                <a:lnTo>
                  <a:pt x="531045" y="1695917"/>
                </a:lnTo>
                <a:lnTo>
                  <a:pt x="570231" y="1728236"/>
                </a:lnTo>
                <a:lnTo>
                  <a:pt x="610739" y="1759733"/>
                </a:lnTo>
                <a:lnTo>
                  <a:pt x="652561" y="1790382"/>
                </a:lnTo>
                <a:lnTo>
                  <a:pt x="693339" y="1818638"/>
                </a:lnTo>
                <a:lnTo>
                  <a:pt x="734708" y="1845838"/>
                </a:lnTo>
                <a:lnTo>
                  <a:pt x="776652" y="1872000"/>
                </a:lnTo>
                <a:lnTo>
                  <a:pt x="819149" y="1897145"/>
                </a:lnTo>
                <a:lnTo>
                  <a:pt x="862181" y="1921292"/>
                </a:lnTo>
                <a:lnTo>
                  <a:pt x="905729" y="1944460"/>
                </a:lnTo>
                <a:lnTo>
                  <a:pt x="949774" y="1966670"/>
                </a:lnTo>
                <a:lnTo>
                  <a:pt x="994295" y="1987940"/>
                </a:lnTo>
                <a:lnTo>
                  <a:pt x="1039275" y="2008290"/>
                </a:lnTo>
                <a:lnTo>
                  <a:pt x="1084694" y="2027740"/>
                </a:lnTo>
                <a:lnTo>
                  <a:pt x="1130532" y="2046309"/>
                </a:lnTo>
                <a:lnTo>
                  <a:pt x="1176770" y="2064017"/>
                </a:lnTo>
                <a:lnTo>
                  <a:pt x="1223390" y="2080883"/>
                </a:lnTo>
                <a:lnTo>
                  <a:pt x="1270372" y="2096927"/>
                </a:lnTo>
                <a:lnTo>
                  <a:pt x="1317696" y="2112168"/>
                </a:lnTo>
                <a:lnTo>
                  <a:pt x="1365344" y="2126626"/>
                </a:lnTo>
                <a:lnTo>
                  <a:pt x="1413297" y="2140321"/>
                </a:lnTo>
                <a:lnTo>
                  <a:pt x="1461534" y="2153271"/>
                </a:lnTo>
                <a:lnTo>
                  <a:pt x="1510038" y="2165497"/>
                </a:lnTo>
                <a:lnTo>
                  <a:pt x="1558788" y="2177017"/>
                </a:lnTo>
                <a:lnTo>
                  <a:pt x="1607766" y="2187853"/>
                </a:lnTo>
                <a:lnTo>
                  <a:pt x="1656952" y="2198022"/>
                </a:lnTo>
                <a:lnTo>
                  <a:pt x="1706327" y="2207545"/>
                </a:lnTo>
                <a:lnTo>
                  <a:pt x="1755872" y="2216440"/>
                </a:lnTo>
                <a:lnTo>
                  <a:pt x="1805568" y="2224729"/>
                </a:lnTo>
                <a:lnTo>
                  <a:pt x="1855395" y="2232429"/>
                </a:lnTo>
                <a:lnTo>
                  <a:pt x="1905334" y="2239562"/>
                </a:lnTo>
                <a:lnTo>
                  <a:pt x="1955367" y="2246145"/>
                </a:lnTo>
                <a:lnTo>
                  <a:pt x="2005473" y="2252200"/>
                </a:lnTo>
                <a:lnTo>
                  <a:pt x="2055634" y="2257744"/>
                </a:lnTo>
                <a:lnTo>
                  <a:pt x="2105830" y="2262798"/>
                </a:lnTo>
                <a:lnTo>
                  <a:pt x="2156043" y="2267382"/>
                </a:lnTo>
                <a:lnTo>
                  <a:pt x="2206252" y="2271515"/>
                </a:lnTo>
                <a:lnTo>
                  <a:pt x="2256439" y="2275216"/>
                </a:lnTo>
                <a:lnTo>
                  <a:pt x="2306585" y="2278505"/>
                </a:lnTo>
                <a:lnTo>
                  <a:pt x="2356670" y="2281401"/>
                </a:lnTo>
                <a:lnTo>
                  <a:pt x="2406676" y="2283924"/>
                </a:lnTo>
                <a:lnTo>
                  <a:pt x="2456582" y="2286094"/>
                </a:lnTo>
                <a:lnTo>
                  <a:pt x="2506370" y="2287930"/>
                </a:lnTo>
                <a:lnTo>
                  <a:pt x="2555648" y="2289439"/>
                </a:lnTo>
                <a:lnTo>
                  <a:pt x="2604968" y="2290646"/>
                </a:lnTo>
                <a:lnTo>
                  <a:pt x="2654328" y="2291550"/>
                </a:lnTo>
                <a:lnTo>
                  <a:pt x="2703727" y="2292149"/>
                </a:lnTo>
                <a:lnTo>
                  <a:pt x="2753163" y="2292443"/>
                </a:lnTo>
                <a:lnTo>
                  <a:pt x="2802634" y="2292430"/>
                </a:lnTo>
                <a:lnTo>
                  <a:pt x="2852139" y="2292111"/>
                </a:lnTo>
                <a:lnTo>
                  <a:pt x="2901677" y="2291483"/>
                </a:lnTo>
                <a:lnTo>
                  <a:pt x="2951244" y="2290546"/>
                </a:lnTo>
                <a:lnTo>
                  <a:pt x="3000841" y="2289298"/>
                </a:lnTo>
                <a:lnTo>
                  <a:pt x="3050465" y="2287740"/>
                </a:lnTo>
                <a:lnTo>
                  <a:pt x="3100114" y="2285869"/>
                </a:lnTo>
                <a:lnTo>
                  <a:pt x="3149787" y="2283685"/>
                </a:lnTo>
                <a:lnTo>
                  <a:pt x="3199482" y="2281187"/>
                </a:lnTo>
                <a:lnTo>
                  <a:pt x="3249198" y="2278374"/>
                </a:lnTo>
                <a:lnTo>
                  <a:pt x="3298933" y="2275245"/>
                </a:lnTo>
                <a:lnTo>
                  <a:pt x="3348684" y="2271799"/>
                </a:lnTo>
                <a:lnTo>
                  <a:pt x="3398452" y="2268034"/>
                </a:lnTo>
                <a:lnTo>
                  <a:pt x="3448233" y="2263951"/>
                </a:lnTo>
                <a:lnTo>
                  <a:pt x="3498027" y="2259548"/>
                </a:lnTo>
                <a:lnTo>
                  <a:pt x="3547831" y="2254823"/>
                </a:lnTo>
                <a:lnTo>
                  <a:pt x="3597644" y="2249777"/>
                </a:lnTo>
                <a:lnTo>
                  <a:pt x="3647465" y="2244407"/>
                </a:lnTo>
                <a:lnTo>
                  <a:pt x="3697291" y="2238714"/>
                </a:lnTo>
                <a:lnTo>
                  <a:pt x="3747122" y="2232696"/>
                </a:lnTo>
                <a:lnTo>
                  <a:pt x="3796954" y="2226352"/>
                </a:lnTo>
                <a:lnTo>
                  <a:pt x="3846787" y="2219680"/>
                </a:lnTo>
                <a:lnTo>
                  <a:pt x="3896620" y="2212681"/>
                </a:lnTo>
                <a:lnTo>
                  <a:pt x="3946450" y="2205354"/>
                </a:lnTo>
                <a:lnTo>
                  <a:pt x="3996275" y="2197696"/>
                </a:lnTo>
                <a:lnTo>
                  <a:pt x="4046095" y="2189707"/>
                </a:lnTo>
                <a:lnTo>
                  <a:pt x="4095907" y="2181387"/>
                </a:lnTo>
                <a:lnTo>
                  <a:pt x="4145710" y="2172734"/>
                </a:lnTo>
                <a:lnTo>
                  <a:pt x="4195502" y="2163747"/>
                </a:lnTo>
                <a:lnTo>
                  <a:pt x="4245281" y="2154425"/>
                </a:lnTo>
                <a:lnTo>
                  <a:pt x="4295047" y="2144768"/>
                </a:lnTo>
                <a:lnTo>
                  <a:pt x="4344796" y="2134774"/>
                </a:lnTo>
                <a:lnTo>
                  <a:pt x="4394529" y="2124442"/>
                </a:lnTo>
                <a:lnTo>
                  <a:pt x="4444242" y="2113771"/>
                </a:lnTo>
                <a:lnTo>
                  <a:pt x="4493934" y="2102761"/>
                </a:lnTo>
                <a:lnTo>
                  <a:pt x="4543604" y="2091410"/>
                </a:lnTo>
                <a:lnTo>
                  <a:pt x="4593249" y="2079718"/>
                </a:lnTo>
                <a:lnTo>
                  <a:pt x="4642869" y="2067683"/>
                </a:lnTo>
                <a:lnTo>
                  <a:pt x="4692462" y="2055304"/>
                </a:lnTo>
                <a:lnTo>
                  <a:pt x="4742026" y="2042581"/>
                </a:lnTo>
                <a:lnTo>
                  <a:pt x="4791558" y="2029512"/>
                </a:lnTo>
                <a:lnTo>
                  <a:pt x="4841059" y="2016097"/>
                </a:lnTo>
                <a:lnTo>
                  <a:pt x="4890526" y="2002334"/>
                </a:lnTo>
                <a:lnTo>
                  <a:pt x="4939957" y="1988223"/>
                </a:lnTo>
                <a:lnTo>
                  <a:pt x="4988350" y="1974160"/>
                </a:lnTo>
                <a:lnTo>
                  <a:pt x="5036864" y="1960541"/>
                </a:lnTo>
                <a:lnTo>
                  <a:pt x="5085493" y="1947365"/>
                </a:lnTo>
                <a:lnTo>
                  <a:pt x="5134235" y="1934632"/>
                </a:lnTo>
                <a:lnTo>
                  <a:pt x="5183084" y="1922342"/>
                </a:lnTo>
                <a:lnTo>
                  <a:pt x="5232036" y="1910493"/>
                </a:lnTo>
                <a:lnTo>
                  <a:pt x="5281088" y="1899086"/>
                </a:lnTo>
                <a:lnTo>
                  <a:pt x="5330234" y="1888120"/>
                </a:lnTo>
                <a:lnTo>
                  <a:pt x="5379471" y="1877596"/>
                </a:lnTo>
                <a:lnTo>
                  <a:pt x="5428795" y="1867512"/>
                </a:lnTo>
                <a:lnTo>
                  <a:pt x="5478202" y="1857868"/>
                </a:lnTo>
                <a:lnTo>
                  <a:pt x="5527686" y="1848664"/>
                </a:lnTo>
                <a:lnTo>
                  <a:pt x="5577245" y="1839900"/>
                </a:lnTo>
                <a:lnTo>
                  <a:pt x="5626873" y="1831575"/>
                </a:lnTo>
                <a:lnTo>
                  <a:pt x="5676566" y="1823689"/>
                </a:lnTo>
                <a:lnTo>
                  <a:pt x="5726322" y="1816241"/>
                </a:lnTo>
                <a:lnTo>
                  <a:pt x="5776134" y="1809231"/>
                </a:lnTo>
                <a:lnTo>
                  <a:pt x="5825999" y="1802659"/>
                </a:lnTo>
                <a:lnTo>
                  <a:pt x="5875913" y="1796525"/>
                </a:lnTo>
                <a:lnTo>
                  <a:pt x="5925871" y="1790827"/>
                </a:lnTo>
                <a:lnTo>
                  <a:pt x="5975870" y="1785566"/>
                </a:lnTo>
                <a:lnTo>
                  <a:pt x="6025905" y="1780741"/>
                </a:lnTo>
                <a:lnTo>
                  <a:pt x="6075971" y="1776353"/>
                </a:lnTo>
                <a:lnTo>
                  <a:pt x="6126066" y="1772400"/>
                </a:lnTo>
                <a:lnTo>
                  <a:pt x="6176184" y="1768882"/>
                </a:lnTo>
                <a:lnTo>
                  <a:pt x="6226321" y="1765799"/>
                </a:lnTo>
                <a:lnTo>
                  <a:pt x="6276473" y="1763150"/>
                </a:lnTo>
                <a:lnTo>
                  <a:pt x="6326637" y="1760936"/>
                </a:lnTo>
                <a:lnTo>
                  <a:pt x="6376806" y="1759155"/>
                </a:lnTo>
                <a:lnTo>
                  <a:pt x="6426979" y="1757808"/>
                </a:lnTo>
                <a:lnTo>
                  <a:pt x="6477149" y="1756893"/>
                </a:lnTo>
                <a:lnTo>
                  <a:pt x="6527314" y="1756412"/>
                </a:lnTo>
                <a:lnTo>
                  <a:pt x="6577469" y="1756363"/>
                </a:lnTo>
                <a:lnTo>
                  <a:pt x="6627609" y="1756746"/>
                </a:lnTo>
                <a:lnTo>
                  <a:pt x="6677730" y="1757560"/>
                </a:lnTo>
                <a:lnTo>
                  <a:pt x="6727829" y="1758806"/>
                </a:lnTo>
                <a:lnTo>
                  <a:pt x="6777901" y="1760482"/>
                </a:lnTo>
                <a:lnTo>
                  <a:pt x="6827942" y="1762590"/>
                </a:lnTo>
                <a:lnTo>
                  <a:pt x="6877947" y="1765127"/>
                </a:lnTo>
                <a:lnTo>
                  <a:pt x="6927913" y="1768094"/>
                </a:lnTo>
                <a:lnTo>
                  <a:pt x="6977835" y="1771491"/>
                </a:lnTo>
                <a:lnTo>
                  <a:pt x="7027709" y="1775316"/>
                </a:lnTo>
                <a:lnTo>
                  <a:pt x="7077531" y="1779571"/>
                </a:lnTo>
                <a:lnTo>
                  <a:pt x="7127297" y="1784253"/>
                </a:lnTo>
                <a:lnTo>
                  <a:pt x="7177001" y="1789364"/>
                </a:lnTo>
                <a:lnTo>
                  <a:pt x="7226641" y="1794903"/>
                </a:lnTo>
                <a:lnTo>
                  <a:pt x="7276213" y="1800868"/>
                </a:lnTo>
                <a:lnTo>
                  <a:pt x="7325710" y="1807261"/>
                </a:lnTo>
                <a:lnTo>
                  <a:pt x="7375131" y="1814080"/>
                </a:lnTo>
                <a:lnTo>
                  <a:pt x="7424469" y="1821326"/>
                </a:lnTo>
                <a:lnTo>
                  <a:pt x="7473722" y="1828997"/>
                </a:lnTo>
                <a:lnTo>
                  <a:pt x="7522885" y="1837094"/>
                </a:lnTo>
                <a:lnTo>
                  <a:pt x="7571954" y="1845616"/>
                </a:lnTo>
                <a:lnTo>
                  <a:pt x="7620924" y="1854563"/>
                </a:lnTo>
                <a:lnTo>
                  <a:pt x="7669792" y="1863934"/>
                </a:lnTo>
                <a:lnTo>
                  <a:pt x="7718552" y="1873729"/>
                </a:lnTo>
                <a:lnTo>
                  <a:pt x="7767202" y="1883948"/>
                </a:lnTo>
                <a:lnTo>
                  <a:pt x="7815736" y="1894590"/>
                </a:lnTo>
                <a:lnTo>
                  <a:pt x="7864151" y="1905655"/>
                </a:lnTo>
                <a:lnTo>
                  <a:pt x="7912443" y="1917143"/>
                </a:lnTo>
                <a:lnTo>
                  <a:pt x="7960606" y="1929053"/>
                </a:lnTo>
                <a:lnTo>
                  <a:pt x="8008637" y="1941385"/>
                </a:lnTo>
                <a:lnTo>
                  <a:pt x="8056532" y="1954139"/>
                </a:lnTo>
                <a:lnTo>
                  <a:pt x="8104287" y="1967313"/>
                </a:lnTo>
                <a:lnTo>
                  <a:pt x="8151896" y="1980909"/>
                </a:lnTo>
                <a:lnTo>
                  <a:pt x="8199357" y="1994925"/>
                </a:lnTo>
                <a:lnTo>
                  <a:pt x="8246665" y="2009361"/>
                </a:lnTo>
                <a:lnTo>
                  <a:pt x="8293815" y="2024217"/>
                </a:lnTo>
                <a:lnTo>
                  <a:pt x="8340804" y="2039492"/>
                </a:lnTo>
                <a:lnTo>
                  <a:pt x="8387627" y="2055186"/>
                </a:lnTo>
                <a:lnTo>
                  <a:pt x="8434281" y="2071299"/>
                </a:lnTo>
                <a:lnTo>
                  <a:pt x="8480760" y="2087830"/>
                </a:lnTo>
                <a:lnTo>
                  <a:pt x="8527060" y="2104779"/>
                </a:lnTo>
                <a:lnTo>
                  <a:pt x="8573179" y="2122145"/>
                </a:lnTo>
                <a:lnTo>
                  <a:pt x="8619110" y="2139929"/>
                </a:lnTo>
                <a:lnTo>
                  <a:pt x="8664851" y="2158130"/>
                </a:lnTo>
                <a:lnTo>
                  <a:pt x="8710396" y="2176747"/>
                </a:lnTo>
                <a:lnTo>
                  <a:pt x="8755742" y="2195780"/>
                </a:lnTo>
                <a:lnTo>
                  <a:pt x="8800884" y="2215229"/>
                </a:lnTo>
                <a:lnTo>
                  <a:pt x="8845819" y="2235094"/>
                </a:lnTo>
                <a:lnTo>
                  <a:pt x="8890541" y="2255373"/>
                </a:lnTo>
                <a:lnTo>
                  <a:pt x="8935048" y="2276068"/>
                </a:lnTo>
                <a:lnTo>
                  <a:pt x="8979334" y="2297176"/>
                </a:lnTo>
                <a:lnTo>
                  <a:pt x="9023395" y="2318699"/>
                </a:lnTo>
                <a:lnTo>
                  <a:pt x="9067228" y="2340635"/>
                </a:lnTo>
                <a:lnTo>
                  <a:pt x="9112327" y="2363781"/>
                </a:lnTo>
                <a:lnTo>
                  <a:pt x="9157075" y="2387362"/>
                </a:lnTo>
                <a:lnTo>
                  <a:pt x="9201462" y="2411377"/>
                </a:lnTo>
                <a:lnTo>
                  <a:pt x="9245476" y="2435830"/>
                </a:lnTo>
                <a:lnTo>
                  <a:pt x="9289107" y="2460723"/>
                </a:lnTo>
                <a:lnTo>
                  <a:pt x="9332342" y="2486058"/>
                </a:lnTo>
                <a:lnTo>
                  <a:pt x="9375170" y="2511836"/>
                </a:lnTo>
                <a:lnTo>
                  <a:pt x="9417582" y="2538060"/>
                </a:lnTo>
                <a:lnTo>
                  <a:pt x="9459565" y="2564732"/>
                </a:lnTo>
                <a:lnTo>
                  <a:pt x="9501108" y="2591854"/>
                </a:lnTo>
                <a:lnTo>
                  <a:pt x="9542200" y="2619427"/>
                </a:lnTo>
                <a:lnTo>
                  <a:pt x="9582830" y="2647455"/>
                </a:lnTo>
                <a:lnTo>
                  <a:pt x="9622987" y="2675938"/>
                </a:lnTo>
                <a:lnTo>
                  <a:pt x="9662659" y="2704879"/>
                </a:lnTo>
                <a:lnTo>
                  <a:pt x="9701836" y="2734281"/>
                </a:lnTo>
                <a:lnTo>
                  <a:pt x="9740506" y="2764144"/>
                </a:lnTo>
                <a:lnTo>
                  <a:pt x="9778658" y="2794471"/>
                </a:lnTo>
                <a:lnTo>
                  <a:pt x="9816281" y="2825265"/>
                </a:lnTo>
                <a:lnTo>
                  <a:pt x="9853364" y="2856527"/>
                </a:lnTo>
                <a:lnTo>
                  <a:pt x="9889896" y="2888259"/>
                </a:lnTo>
                <a:lnTo>
                  <a:pt x="9928980" y="2923394"/>
                </a:lnTo>
                <a:lnTo>
                  <a:pt x="9967165" y="2959135"/>
                </a:lnTo>
                <a:lnTo>
                  <a:pt x="10004338" y="2995473"/>
                </a:lnTo>
                <a:lnTo>
                  <a:pt x="10040386" y="3032398"/>
                </a:lnTo>
                <a:lnTo>
                  <a:pt x="10075195" y="3069900"/>
                </a:lnTo>
                <a:lnTo>
                  <a:pt x="10108654" y="3107970"/>
                </a:lnTo>
                <a:lnTo>
                  <a:pt x="10140649" y="3146598"/>
                </a:lnTo>
                <a:lnTo>
                  <a:pt x="10171067" y="3185775"/>
                </a:lnTo>
                <a:lnTo>
                  <a:pt x="10199795" y="3225492"/>
                </a:lnTo>
                <a:lnTo>
                  <a:pt x="10226721" y="3265738"/>
                </a:lnTo>
                <a:lnTo>
                  <a:pt x="10251731" y="3306504"/>
                </a:lnTo>
                <a:lnTo>
                  <a:pt x="10274712" y="3347781"/>
                </a:lnTo>
                <a:lnTo>
                  <a:pt x="10295552" y="3389560"/>
                </a:lnTo>
                <a:lnTo>
                  <a:pt x="10314138" y="3431830"/>
                </a:lnTo>
                <a:lnTo>
                  <a:pt x="10330356" y="3474582"/>
                </a:lnTo>
                <a:lnTo>
                  <a:pt x="10344095" y="3517807"/>
                </a:lnTo>
                <a:lnTo>
                  <a:pt x="10355240" y="3561495"/>
                </a:lnTo>
                <a:lnTo>
                  <a:pt x="10363679" y="3605637"/>
                </a:lnTo>
                <a:lnTo>
                  <a:pt x="10369299" y="3650222"/>
                </a:lnTo>
                <a:lnTo>
                  <a:pt x="10371988" y="3695242"/>
                </a:lnTo>
                <a:lnTo>
                  <a:pt x="10371768" y="3739457"/>
                </a:lnTo>
                <a:lnTo>
                  <a:pt x="10368829" y="3783134"/>
                </a:lnTo>
                <a:lnTo>
                  <a:pt x="10363244" y="3826255"/>
                </a:lnTo>
                <a:lnTo>
                  <a:pt x="10355081" y="3868798"/>
                </a:lnTo>
                <a:lnTo>
                  <a:pt x="10344412" y="3910746"/>
                </a:lnTo>
                <a:lnTo>
                  <a:pt x="10331309" y="3952078"/>
                </a:lnTo>
                <a:lnTo>
                  <a:pt x="10315841" y="3992776"/>
                </a:lnTo>
                <a:lnTo>
                  <a:pt x="10298080" y="4032818"/>
                </a:lnTo>
                <a:lnTo>
                  <a:pt x="10278096" y="4072186"/>
                </a:lnTo>
                <a:lnTo>
                  <a:pt x="10255961" y="4110861"/>
                </a:lnTo>
                <a:lnTo>
                  <a:pt x="10231745" y="4148822"/>
                </a:lnTo>
                <a:lnTo>
                  <a:pt x="10205518" y="4186050"/>
                </a:lnTo>
                <a:lnTo>
                  <a:pt x="10177353" y="4222526"/>
                </a:lnTo>
                <a:lnTo>
                  <a:pt x="10147319" y="4258230"/>
                </a:lnTo>
                <a:lnTo>
                  <a:pt x="10115487" y="4293142"/>
                </a:lnTo>
                <a:lnTo>
                  <a:pt x="10081929" y="4327243"/>
                </a:lnTo>
                <a:lnTo>
                  <a:pt x="10046715" y="4360514"/>
                </a:lnTo>
                <a:lnTo>
                  <a:pt x="10009916" y="4392934"/>
                </a:lnTo>
                <a:lnTo>
                  <a:pt x="9971602" y="4424485"/>
                </a:lnTo>
                <a:lnTo>
                  <a:pt x="9931845" y="4455146"/>
                </a:lnTo>
                <a:lnTo>
                  <a:pt x="9890716" y="4484899"/>
                </a:lnTo>
                <a:lnTo>
                  <a:pt x="9848285" y="4513723"/>
                </a:lnTo>
                <a:lnTo>
                  <a:pt x="9804622" y="4541599"/>
                </a:lnTo>
                <a:lnTo>
                  <a:pt x="9759800" y="4568508"/>
                </a:lnTo>
                <a:lnTo>
                  <a:pt x="9713889" y="4594430"/>
                </a:lnTo>
                <a:lnTo>
                  <a:pt x="9666959" y="4619345"/>
                </a:lnTo>
                <a:lnTo>
                  <a:pt x="9619081" y="4643234"/>
                </a:lnTo>
                <a:lnTo>
                  <a:pt x="9575178" y="4663981"/>
                </a:lnTo>
                <a:lnTo>
                  <a:pt x="9531159" y="4683830"/>
                </a:lnTo>
                <a:lnTo>
                  <a:pt x="9487026" y="4702793"/>
                </a:lnTo>
                <a:lnTo>
                  <a:pt x="9442780" y="4720883"/>
                </a:lnTo>
                <a:lnTo>
                  <a:pt x="9398422" y="4738114"/>
                </a:lnTo>
                <a:lnTo>
                  <a:pt x="9353953" y="4754498"/>
                </a:lnTo>
                <a:lnTo>
                  <a:pt x="9309377" y="4770048"/>
                </a:lnTo>
                <a:lnTo>
                  <a:pt x="9264693" y="4784779"/>
                </a:lnTo>
                <a:lnTo>
                  <a:pt x="9219903" y="4798702"/>
                </a:lnTo>
                <a:lnTo>
                  <a:pt x="9175009" y="4811831"/>
                </a:lnTo>
                <a:lnTo>
                  <a:pt x="9130013" y="4824178"/>
                </a:lnTo>
                <a:lnTo>
                  <a:pt x="9084915" y="4835758"/>
                </a:lnTo>
                <a:lnTo>
                  <a:pt x="9039718" y="4846583"/>
                </a:lnTo>
                <a:lnTo>
                  <a:pt x="8994423" y="4856666"/>
                </a:lnTo>
                <a:lnTo>
                  <a:pt x="8949030" y="4866021"/>
                </a:lnTo>
                <a:lnTo>
                  <a:pt x="8903542" y="4874660"/>
                </a:lnTo>
                <a:lnTo>
                  <a:pt x="8857961" y="4882596"/>
                </a:lnTo>
                <a:lnTo>
                  <a:pt x="8812287" y="4889843"/>
                </a:lnTo>
                <a:lnTo>
                  <a:pt x="8766523" y="4896414"/>
                </a:lnTo>
                <a:lnTo>
                  <a:pt x="8720669" y="4902322"/>
                </a:lnTo>
                <a:lnTo>
                  <a:pt x="8674727" y="4907579"/>
                </a:lnTo>
                <a:lnTo>
                  <a:pt x="8628698" y="4912200"/>
                </a:lnTo>
                <a:lnTo>
                  <a:pt x="8582585" y="4916196"/>
                </a:lnTo>
                <a:lnTo>
                  <a:pt x="8536388" y="4919582"/>
                </a:lnTo>
                <a:lnTo>
                  <a:pt x="8490110" y="4922370"/>
                </a:lnTo>
                <a:lnTo>
                  <a:pt x="8443751" y="4924574"/>
                </a:lnTo>
                <a:lnTo>
                  <a:pt x="8397313" y="4926206"/>
                </a:lnTo>
                <a:lnTo>
                  <a:pt x="8350797" y="4927280"/>
                </a:lnTo>
                <a:lnTo>
                  <a:pt x="8304205" y="4927808"/>
                </a:lnTo>
                <a:lnTo>
                  <a:pt x="8257539" y="4927804"/>
                </a:lnTo>
                <a:lnTo>
                  <a:pt x="8210800" y="4927281"/>
                </a:lnTo>
                <a:lnTo>
                  <a:pt x="8163989" y="4926252"/>
                </a:lnTo>
                <a:lnTo>
                  <a:pt x="8117108" y="4924730"/>
                </a:lnTo>
                <a:lnTo>
                  <a:pt x="8070158" y="4922728"/>
                </a:lnTo>
                <a:lnTo>
                  <a:pt x="8023141" y="4920260"/>
                </a:lnTo>
                <a:lnTo>
                  <a:pt x="7976059" y="4917338"/>
                </a:lnTo>
                <a:lnTo>
                  <a:pt x="7928912" y="4913975"/>
                </a:lnTo>
                <a:lnTo>
                  <a:pt x="7881703" y="4910185"/>
                </a:lnTo>
                <a:lnTo>
                  <a:pt x="7834432" y="4905980"/>
                </a:lnTo>
                <a:lnTo>
                  <a:pt x="7787102" y="4901374"/>
                </a:lnTo>
                <a:lnTo>
                  <a:pt x="7739713" y="4896380"/>
                </a:lnTo>
                <a:lnTo>
                  <a:pt x="7692268" y="4891012"/>
                </a:lnTo>
                <a:lnTo>
                  <a:pt x="7644767" y="4885281"/>
                </a:lnTo>
                <a:lnTo>
                  <a:pt x="7597212" y="4879201"/>
                </a:lnTo>
                <a:lnTo>
                  <a:pt x="7549605" y="4872785"/>
                </a:lnTo>
                <a:lnTo>
                  <a:pt x="7501947" y="4866047"/>
                </a:lnTo>
                <a:lnTo>
                  <a:pt x="7454240" y="4858999"/>
                </a:lnTo>
                <a:lnTo>
                  <a:pt x="7406485" y="4851655"/>
                </a:lnTo>
                <a:lnTo>
                  <a:pt x="7358684" y="4844027"/>
                </a:lnTo>
                <a:lnTo>
                  <a:pt x="7310837" y="4836129"/>
                </a:lnTo>
                <a:lnTo>
                  <a:pt x="7262947" y="4827974"/>
                </a:lnTo>
                <a:lnTo>
                  <a:pt x="7215015" y="4819575"/>
                </a:lnTo>
                <a:lnTo>
                  <a:pt x="7167043" y="4810945"/>
                </a:lnTo>
                <a:lnTo>
                  <a:pt x="7119031" y="4802097"/>
                </a:lnTo>
                <a:lnTo>
                  <a:pt x="7070982" y="4793044"/>
                </a:lnTo>
                <a:lnTo>
                  <a:pt x="7022897" y="4783799"/>
                </a:lnTo>
                <a:lnTo>
                  <a:pt x="6974778" y="4774376"/>
                </a:lnTo>
                <a:lnTo>
                  <a:pt x="6926625" y="4764787"/>
                </a:lnTo>
                <a:lnTo>
                  <a:pt x="6878441" y="4755046"/>
                </a:lnTo>
                <a:lnTo>
                  <a:pt x="6830226" y="4745166"/>
                </a:lnTo>
                <a:lnTo>
                  <a:pt x="6781983" y="4735159"/>
                </a:lnTo>
                <a:lnTo>
                  <a:pt x="6733713" y="4725039"/>
                </a:lnTo>
                <a:lnTo>
                  <a:pt x="6685417" y="4714819"/>
                </a:lnTo>
                <a:lnTo>
                  <a:pt x="6637096" y="4704513"/>
                </a:lnTo>
                <a:lnTo>
                  <a:pt x="6588753" y="4694132"/>
                </a:lnTo>
                <a:lnTo>
                  <a:pt x="6540389" y="4683691"/>
                </a:lnTo>
                <a:lnTo>
                  <a:pt x="6492005" y="4673202"/>
                </a:lnTo>
                <a:lnTo>
                  <a:pt x="6443603" y="4662678"/>
                </a:lnTo>
                <a:lnTo>
                  <a:pt x="6395184" y="4652133"/>
                </a:lnTo>
                <a:lnTo>
                  <a:pt x="6346749" y="4641580"/>
                </a:lnTo>
                <a:lnTo>
                  <a:pt x="6298301" y="4631031"/>
                </a:lnTo>
                <a:lnTo>
                  <a:pt x="6249840" y="4620501"/>
                </a:lnTo>
                <a:lnTo>
                  <a:pt x="6201369" y="4610001"/>
                </a:lnTo>
                <a:lnTo>
                  <a:pt x="6152888" y="4599545"/>
                </a:lnTo>
                <a:lnTo>
                  <a:pt x="6104399" y="4589147"/>
                </a:lnTo>
                <a:lnTo>
                  <a:pt x="6055904" y="4578818"/>
                </a:lnTo>
                <a:lnTo>
                  <a:pt x="6007403" y="4568573"/>
                </a:lnTo>
                <a:lnTo>
                  <a:pt x="5958900" y="4558425"/>
                </a:lnTo>
                <a:lnTo>
                  <a:pt x="5910394" y="4548386"/>
                </a:lnTo>
                <a:lnTo>
                  <a:pt x="5861887" y="4538469"/>
                </a:lnTo>
                <a:lnTo>
                  <a:pt x="5813382" y="4528688"/>
                </a:lnTo>
                <a:lnTo>
                  <a:pt x="5764879" y="4519056"/>
                </a:lnTo>
                <a:lnTo>
                  <a:pt x="5716380" y="4509586"/>
                </a:lnTo>
                <a:lnTo>
                  <a:pt x="5667887" y="4500291"/>
                </a:lnTo>
                <a:lnTo>
                  <a:pt x="5619400" y="4491185"/>
                </a:lnTo>
                <a:lnTo>
                  <a:pt x="5570922" y="4482279"/>
                </a:lnTo>
                <a:lnTo>
                  <a:pt x="5522453" y="4473587"/>
                </a:lnTo>
                <a:lnTo>
                  <a:pt x="5473996" y="4465123"/>
                </a:lnTo>
                <a:lnTo>
                  <a:pt x="5425552" y="4456900"/>
                </a:lnTo>
                <a:lnTo>
                  <a:pt x="5377121" y="4448930"/>
                </a:lnTo>
                <a:lnTo>
                  <a:pt x="5328707" y="4441227"/>
                </a:lnTo>
                <a:lnTo>
                  <a:pt x="5280310" y="4433803"/>
                </a:lnTo>
                <a:lnTo>
                  <a:pt x="5231932" y="4426672"/>
                </a:lnTo>
                <a:lnTo>
                  <a:pt x="5183573" y="4419848"/>
                </a:lnTo>
                <a:lnTo>
                  <a:pt x="5135237" y="4413342"/>
                </a:lnTo>
                <a:lnTo>
                  <a:pt x="5086924" y="4407169"/>
                </a:lnTo>
                <a:lnTo>
                  <a:pt x="5038635" y="4401341"/>
                </a:lnTo>
                <a:lnTo>
                  <a:pt x="4990373" y="4395871"/>
                </a:lnTo>
                <a:lnTo>
                  <a:pt x="4942138" y="4390773"/>
                </a:lnTo>
                <a:lnTo>
                  <a:pt x="4893932" y="4386059"/>
                </a:lnTo>
                <a:lnTo>
                  <a:pt x="4842275" y="4381443"/>
                </a:lnTo>
                <a:lnTo>
                  <a:pt x="4790634" y="4377280"/>
                </a:lnTo>
                <a:lnTo>
                  <a:pt x="4739012" y="4373569"/>
                </a:lnTo>
                <a:lnTo>
                  <a:pt x="4687413" y="4370308"/>
                </a:lnTo>
                <a:lnTo>
                  <a:pt x="4635841" y="4367496"/>
                </a:lnTo>
                <a:lnTo>
                  <a:pt x="4584300" y="4365132"/>
                </a:lnTo>
                <a:lnTo>
                  <a:pt x="4532794" y="4363215"/>
                </a:lnTo>
                <a:lnTo>
                  <a:pt x="4481326" y="4361743"/>
                </a:lnTo>
                <a:lnTo>
                  <a:pt x="4429901" y="4360716"/>
                </a:lnTo>
                <a:lnTo>
                  <a:pt x="4378521" y="4360132"/>
                </a:lnTo>
                <a:lnTo>
                  <a:pt x="4327192" y="4359990"/>
                </a:lnTo>
                <a:lnTo>
                  <a:pt x="4275917" y="4360289"/>
                </a:lnTo>
                <a:lnTo>
                  <a:pt x="4224700" y="4361028"/>
                </a:lnTo>
                <a:lnTo>
                  <a:pt x="4173545" y="4362206"/>
                </a:lnTo>
                <a:lnTo>
                  <a:pt x="4122455" y="4363821"/>
                </a:lnTo>
                <a:lnTo>
                  <a:pt x="4071434" y="4365872"/>
                </a:lnTo>
                <a:lnTo>
                  <a:pt x="4020486" y="4368359"/>
                </a:lnTo>
                <a:lnTo>
                  <a:pt x="3969616" y="4371279"/>
                </a:lnTo>
                <a:lnTo>
                  <a:pt x="3918826" y="4374633"/>
                </a:lnTo>
                <a:lnTo>
                  <a:pt x="3868122" y="4378418"/>
                </a:lnTo>
                <a:lnTo>
                  <a:pt x="3817505" y="4382633"/>
                </a:lnTo>
                <a:lnTo>
                  <a:pt x="3766982" y="4387278"/>
                </a:lnTo>
                <a:lnTo>
                  <a:pt x="3716554" y="4392351"/>
                </a:lnTo>
                <a:lnTo>
                  <a:pt x="3666227" y="4397851"/>
                </a:lnTo>
                <a:lnTo>
                  <a:pt x="3616004" y="4403777"/>
                </a:lnTo>
                <a:lnTo>
                  <a:pt x="3565889" y="4410128"/>
                </a:lnTo>
                <a:lnTo>
                  <a:pt x="3515885" y="4416902"/>
                </a:lnTo>
                <a:lnTo>
                  <a:pt x="3465997" y="4424098"/>
                </a:lnTo>
                <a:lnTo>
                  <a:pt x="3416228" y="4431716"/>
                </a:lnTo>
                <a:lnTo>
                  <a:pt x="3366583" y="4439753"/>
                </a:lnTo>
                <a:lnTo>
                  <a:pt x="3317065" y="4448210"/>
                </a:lnTo>
                <a:lnTo>
                  <a:pt x="3267677" y="4457084"/>
                </a:lnTo>
                <a:lnTo>
                  <a:pt x="3218425" y="4466375"/>
                </a:lnTo>
                <a:lnTo>
                  <a:pt x="3169311" y="4476081"/>
                </a:lnTo>
                <a:lnTo>
                  <a:pt x="3120340" y="4486201"/>
                </a:lnTo>
                <a:lnTo>
                  <a:pt x="3071515" y="4496734"/>
                </a:lnTo>
                <a:lnTo>
                  <a:pt x="3022840" y="4507679"/>
                </a:lnTo>
                <a:lnTo>
                  <a:pt x="2974320" y="4519035"/>
                </a:lnTo>
                <a:lnTo>
                  <a:pt x="2925957" y="4530800"/>
                </a:lnTo>
                <a:lnTo>
                  <a:pt x="2877756" y="4542974"/>
                </a:lnTo>
                <a:lnTo>
                  <a:pt x="2829721" y="4555555"/>
                </a:lnTo>
                <a:lnTo>
                  <a:pt x="2781855" y="4568542"/>
                </a:lnTo>
                <a:lnTo>
                  <a:pt x="2734163" y="4581934"/>
                </a:lnTo>
                <a:lnTo>
                  <a:pt x="2686647" y="4595730"/>
                </a:lnTo>
                <a:lnTo>
                  <a:pt x="2639313" y="4609928"/>
                </a:lnTo>
                <a:lnTo>
                  <a:pt x="2592164" y="4624527"/>
                </a:lnTo>
                <a:lnTo>
                  <a:pt x="2545203" y="4639527"/>
                </a:lnTo>
                <a:lnTo>
                  <a:pt x="2498435" y="4654926"/>
                </a:lnTo>
                <a:lnTo>
                  <a:pt x="2451863" y="4670723"/>
                </a:lnTo>
                <a:lnTo>
                  <a:pt x="2405492" y="4686916"/>
                </a:lnTo>
                <a:lnTo>
                  <a:pt x="2359325" y="4703505"/>
                </a:lnTo>
                <a:lnTo>
                  <a:pt x="2313365" y="4720489"/>
                </a:lnTo>
                <a:lnTo>
                  <a:pt x="2267618" y="4737866"/>
                </a:lnTo>
                <a:lnTo>
                  <a:pt x="2222086" y="4755634"/>
                </a:lnTo>
                <a:lnTo>
                  <a:pt x="2176774" y="4773794"/>
                </a:lnTo>
                <a:lnTo>
                  <a:pt x="2131685" y="4792344"/>
                </a:lnTo>
                <a:lnTo>
                  <a:pt x="2086823" y="4811282"/>
                </a:lnTo>
                <a:lnTo>
                  <a:pt x="2042193" y="4830607"/>
                </a:lnTo>
                <a:lnTo>
                  <a:pt x="1997797" y="4850319"/>
                </a:lnTo>
                <a:lnTo>
                  <a:pt x="1953640" y="4870416"/>
                </a:lnTo>
                <a:lnTo>
                  <a:pt x="1909726" y="4890897"/>
                </a:lnTo>
                <a:lnTo>
                  <a:pt x="1866059" y="4911760"/>
                </a:lnTo>
                <a:lnTo>
                  <a:pt x="1822641" y="4933006"/>
                </a:lnTo>
                <a:lnTo>
                  <a:pt x="1779478" y="4954631"/>
                </a:lnTo>
                <a:lnTo>
                  <a:pt x="1736573" y="4976636"/>
                </a:lnTo>
                <a:lnTo>
                  <a:pt x="1693930" y="4999019"/>
                </a:lnTo>
                <a:lnTo>
                  <a:pt x="1651552" y="5021779"/>
                </a:lnTo>
                <a:lnTo>
                  <a:pt x="1609444" y="5044915"/>
                </a:lnTo>
                <a:lnTo>
                  <a:pt x="1567610" y="5068425"/>
                </a:lnTo>
                <a:lnTo>
                  <a:pt x="1526053" y="5092309"/>
                </a:lnTo>
                <a:lnTo>
                  <a:pt x="1484777" y="5116565"/>
                </a:lnTo>
                <a:lnTo>
                  <a:pt x="1443786" y="5141193"/>
                </a:lnTo>
                <a:lnTo>
                  <a:pt x="1403083" y="5166190"/>
                </a:lnTo>
                <a:lnTo>
                  <a:pt x="1362674" y="5191556"/>
                </a:lnTo>
                <a:lnTo>
                  <a:pt x="1322561" y="5217290"/>
                </a:lnTo>
                <a:lnTo>
                  <a:pt x="1282748" y="5243390"/>
                </a:lnTo>
                <a:lnTo>
                  <a:pt x="1243240" y="5269855"/>
                </a:lnTo>
                <a:lnTo>
                  <a:pt x="1204040" y="5296685"/>
                </a:lnTo>
                <a:lnTo>
                  <a:pt x="1165152" y="5323878"/>
                </a:lnTo>
                <a:lnTo>
                  <a:pt x="1126579" y="5351432"/>
                </a:lnTo>
                <a:lnTo>
                  <a:pt x="1088326" y="5379347"/>
                </a:lnTo>
                <a:lnTo>
                  <a:pt x="1050397" y="5407622"/>
                </a:lnTo>
                <a:lnTo>
                  <a:pt x="1012795" y="5436255"/>
                </a:lnTo>
                <a:lnTo>
                  <a:pt x="975524" y="5465245"/>
                </a:lnTo>
                <a:lnTo>
                  <a:pt x="938589" y="5494591"/>
                </a:lnTo>
                <a:lnTo>
                  <a:pt x="901992" y="5524292"/>
                </a:lnTo>
                <a:lnTo>
                  <a:pt x="865738" y="5554346"/>
                </a:lnTo>
                <a:lnTo>
                  <a:pt x="829830" y="5584753"/>
                </a:lnTo>
                <a:lnTo>
                  <a:pt x="794273" y="5615512"/>
                </a:lnTo>
                <a:lnTo>
                  <a:pt x="759070" y="5646621"/>
                </a:lnTo>
                <a:lnTo>
                  <a:pt x="724226" y="5678078"/>
                </a:lnTo>
                <a:lnTo>
                  <a:pt x="689743" y="5709884"/>
                </a:lnTo>
                <a:lnTo>
                  <a:pt x="655627" y="5742036"/>
                </a:lnTo>
                <a:lnTo>
                  <a:pt x="621880" y="5774534"/>
                </a:lnTo>
                <a:lnTo>
                  <a:pt x="588506" y="5807376"/>
                </a:lnTo>
                <a:lnTo>
                  <a:pt x="555510" y="5840561"/>
                </a:lnTo>
                <a:lnTo>
                  <a:pt x="522895" y="5874088"/>
                </a:lnTo>
                <a:lnTo>
                  <a:pt x="490666" y="5907957"/>
                </a:lnTo>
                <a:lnTo>
                  <a:pt x="458825" y="5942164"/>
                </a:lnTo>
              </a:path>
            </a:pathLst>
          </a:custGeom>
          <a:ln w="88900">
            <a:solidFill>
              <a:srgbClr val="F0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96100" y="4292600"/>
            <a:ext cx="1270000" cy="1282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19400" y="2844800"/>
            <a:ext cx="2006600" cy="1117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15500" y="2882900"/>
            <a:ext cx="2387600" cy="1041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65500" y="5816600"/>
            <a:ext cx="914400" cy="914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4100" y="7734300"/>
            <a:ext cx="1130300" cy="1130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00" y="7848600"/>
            <a:ext cx="1270000" cy="901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 idx="4294967295"/>
          </p:nvPr>
        </p:nvSpPr>
        <p:spPr>
          <a:xfrm>
            <a:off x="381000" y="215900"/>
            <a:ext cx="8026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400" dirty="0" err="1" smtClean="0">
                <a:solidFill>
                  <a:srgbClr val="000000"/>
                </a:solidFill>
                <a:latin typeface="+mn-ea"/>
                <a:ea typeface="+mn-ea"/>
              </a:rPr>
              <a:t>프런트엔드</a:t>
            </a:r>
            <a:r>
              <a:rPr lang="ko-KR" altLang="en-US" sz="440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4400" dirty="0" smtClean="0">
                <a:solidFill>
                  <a:srgbClr val="000000"/>
                </a:solidFill>
                <a:latin typeface="+mn-ea"/>
                <a:ea typeface="+mn-ea"/>
              </a:rPr>
              <a:t>Learning Path</a:t>
            </a:r>
            <a:endParaRPr sz="44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48169" y="2049716"/>
            <a:ext cx="10372090" cy="5942330"/>
          </a:xfrm>
          <a:custGeom>
            <a:avLst/>
            <a:gdLst/>
            <a:ahLst/>
            <a:cxnLst/>
            <a:rect l="l" t="t" r="r" b="b"/>
            <a:pathLst>
              <a:path w="10372090" h="5942330">
                <a:moveTo>
                  <a:pt x="154807" y="0"/>
                </a:moveTo>
                <a:lnTo>
                  <a:pt x="133359" y="42522"/>
                </a:lnTo>
                <a:lnTo>
                  <a:pt x="113540" y="85341"/>
                </a:lnTo>
                <a:lnTo>
                  <a:pt x="95341" y="128430"/>
                </a:lnTo>
                <a:lnTo>
                  <a:pt x="78756" y="171760"/>
                </a:lnTo>
                <a:lnTo>
                  <a:pt x="63777" y="215306"/>
                </a:lnTo>
                <a:lnTo>
                  <a:pt x="50397" y="259039"/>
                </a:lnTo>
                <a:lnTo>
                  <a:pt x="38607" y="302932"/>
                </a:lnTo>
                <a:lnTo>
                  <a:pt x="28401" y="346958"/>
                </a:lnTo>
                <a:lnTo>
                  <a:pt x="19772" y="391090"/>
                </a:lnTo>
                <a:lnTo>
                  <a:pt x="12710" y="435301"/>
                </a:lnTo>
                <a:lnTo>
                  <a:pt x="7210" y="479562"/>
                </a:lnTo>
                <a:lnTo>
                  <a:pt x="3264" y="523848"/>
                </a:lnTo>
                <a:lnTo>
                  <a:pt x="864" y="568130"/>
                </a:lnTo>
                <a:lnTo>
                  <a:pt x="2" y="612381"/>
                </a:lnTo>
                <a:lnTo>
                  <a:pt x="672" y="656575"/>
                </a:lnTo>
                <a:lnTo>
                  <a:pt x="2865" y="700683"/>
                </a:lnTo>
                <a:lnTo>
                  <a:pt x="6575" y="744679"/>
                </a:lnTo>
                <a:lnTo>
                  <a:pt x="11794" y="788535"/>
                </a:lnTo>
                <a:lnTo>
                  <a:pt x="18514" y="832224"/>
                </a:lnTo>
                <a:lnTo>
                  <a:pt x="26727" y="875719"/>
                </a:lnTo>
                <a:lnTo>
                  <a:pt x="36427" y="918992"/>
                </a:lnTo>
                <a:lnTo>
                  <a:pt x="47606" y="962016"/>
                </a:lnTo>
                <a:lnTo>
                  <a:pt x="60256" y="1004764"/>
                </a:lnTo>
                <a:lnTo>
                  <a:pt x="74371" y="1047209"/>
                </a:lnTo>
                <a:lnTo>
                  <a:pt x="89941" y="1089323"/>
                </a:lnTo>
                <a:lnTo>
                  <a:pt x="106961" y="1131079"/>
                </a:lnTo>
                <a:lnTo>
                  <a:pt x="125422" y="1172450"/>
                </a:lnTo>
                <a:lnTo>
                  <a:pt x="145317" y="1213408"/>
                </a:lnTo>
                <a:lnTo>
                  <a:pt x="166639" y="1253927"/>
                </a:lnTo>
                <a:lnTo>
                  <a:pt x="189380" y="1293978"/>
                </a:lnTo>
                <a:lnTo>
                  <a:pt x="213532" y="1333535"/>
                </a:lnTo>
                <a:lnTo>
                  <a:pt x="239088" y="1372571"/>
                </a:lnTo>
                <a:lnTo>
                  <a:pt x="266041" y="1411057"/>
                </a:lnTo>
                <a:lnTo>
                  <a:pt x="294383" y="1448968"/>
                </a:lnTo>
                <a:lnTo>
                  <a:pt x="324107" y="1486275"/>
                </a:lnTo>
                <a:lnTo>
                  <a:pt x="355205" y="1522951"/>
                </a:lnTo>
                <a:lnTo>
                  <a:pt x="387669" y="1558969"/>
                </a:lnTo>
                <a:lnTo>
                  <a:pt x="421493" y="1594302"/>
                </a:lnTo>
                <a:lnTo>
                  <a:pt x="456669" y="1628923"/>
                </a:lnTo>
                <a:lnTo>
                  <a:pt x="493189" y="1662803"/>
                </a:lnTo>
                <a:lnTo>
                  <a:pt x="531045" y="1695917"/>
                </a:lnTo>
                <a:lnTo>
                  <a:pt x="570231" y="1728236"/>
                </a:lnTo>
                <a:lnTo>
                  <a:pt x="610739" y="1759733"/>
                </a:lnTo>
                <a:lnTo>
                  <a:pt x="652561" y="1790382"/>
                </a:lnTo>
                <a:lnTo>
                  <a:pt x="693339" y="1818638"/>
                </a:lnTo>
                <a:lnTo>
                  <a:pt x="734708" y="1845838"/>
                </a:lnTo>
                <a:lnTo>
                  <a:pt x="776652" y="1872000"/>
                </a:lnTo>
                <a:lnTo>
                  <a:pt x="819149" y="1897145"/>
                </a:lnTo>
                <a:lnTo>
                  <a:pt x="862181" y="1921292"/>
                </a:lnTo>
                <a:lnTo>
                  <a:pt x="905729" y="1944460"/>
                </a:lnTo>
                <a:lnTo>
                  <a:pt x="949774" y="1966670"/>
                </a:lnTo>
                <a:lnTo>
                  <a:pt x="994295" y="1987940"/>
                </a:lnTo>
                <a:lnTo>
                  <a:pt x="1039275" y="2008290"/>
                </a:lnTo>
                <a:lnTo>
                  <a:pt x="1084694" y="2027740"/>
                </a:lnTo>
                <a:lnTo>
                  <a:pt x="1130532" y="2046309"/>
                </a:lnTo>
                <a:lnTo>
                  <a:pt x="1176770" y="2064017"/>
                </a:lnTo>
                <a:lnTo>
                  <a:pt x="1223390" y="2080883"/>
                </a:lnTo>
                <a:lnTo>
                  <a:pt x="1270372" y="2096927"/>
                </a:lnTo>
                <a:lnTo>
                  <a:pt x="1317696" y="2112168"/>
                </a:lnTo>
                <a:lnTo>
                  <a:pt x="1365344" y="2126626"/>
                </a:lnTo>
                <a:lnTo>
                  <a:pt x="1413297" y="2140321"/>
                </a:lnTo>
                <a:lnTo>
                  <a:pt x="1461534" y="2153271"/>
                </a:lnTo>
                <a:lnTo>
                  <a:pt x="1510038" y="2165497"/>
                </a:lnTo>
                <a:lnTo>
                  <a:pt x="1558788" y="2177017"/>
                </a:lnTo>
                <a:lnTo>
                  <a:pt x="1607766" y="2187853"/>
                </a:lnTo>
                <a:lnTo>
                  <a:pt x="1656952" y="2198022"/>
                </a:lnTo>
                <a:lnTo>
                  <a:pt x="1706327" y="2207545"/>
                </a:lnTo>
                <a:lnTo>
                  <a:pt x="1755872" y="2216440"/>
                </a:lnTo>
                <a:lnTo>
                  <a:pt x="1805568" y="2224729"/>
                </a:lnTo>
                <a:lnTo>
                  <a:pt x="1855395" y="2232429"/>
                </a:lnTo>
                <a:lnTo>
                  <a:pt x="1905334" y="2239562"/>
                </a:lnTo>
                <a:lnTo>
                  <a:pt x="1955367" y="2246145"/>
                </a:lnTo>
                <a:lnTo>
                  <a:pt x="2005473" y="2252200"/>
                </a:lnTo>
                <a:lnTo>
                  <a:pt x="2055634" y="2257744"/>
                </a:lnTo>
                <a:lnTo>
                  <a:pt x="2105830" y="2262798"/>
                </a:lnTo>
                <a:lnTo>
                  <a:pt x="2156043" y="2267382"/>
                </a:lnTo>
                <a:lnTo>
                  <a:pt x="2206252" y="2271515"/>
                </a:lnTo>
                <a:lnTo>
                  <a:pt x="2256439" y="2275216"/>
                </a:lnTo>
                <a:lnTo>
                  <a:pt x="2306585" y="2278505"/>
                </a:lnTo>
                <a:lnTo>
                  <a:pt x="2356670" y="2281401"/>
                </a:lnTo>
                <a:lnTo>
                  <a:pt x="2406676" y="2283924"/>
                </a:lnTo>
                <a:lnTo>
                  <a:pt x="2456582" y="2286094"/>
                </a:lnTo>
                <a:lnTo>
                  <a:pt x="2506370" y="2287930"/>
                </a:lnTo>
                <a:lnTo>
                  <a:pt x="2555648" y="2289439"/>
                </a:lnTo>
                <a:lnTo>
                  <a:pt x="2604968" y="2290646"/>
                </a:lnTo>
                <a:lnTo>
                  <a:pt x="2654328" y="2291550"/>
                </a:lnTo>
                <a:lnTo>
                  <a:pt x="2703727" y="2292149"/>
                </a:lnTo>
                <a:lnTo>
                  <a:pt x="2753163" y="2292443"/>
                </a:lnTo>
                <a:lnTo>
                  <a:pt x="2802634" y="2292430"/>
                </a:lnTo>
                <a:lnTo>
                  <a:pt x="2852139" y="2292111"/>
                </a:lnTo>
                <a:lnTo>
                  <a:pt x="2901677" y="2291483"/>
                </a:lnTo>
                <a:lnTo>
                  <a:pt x="2951244" y="2290546"/>
                </a:lnTo>
                <a:lnTo>
                  <a:pt x="3000841" y="2289298"/>
                </a:lnTo>
                <a:lnTo>
                  <a:pt x="3050465" y="2287740"/>
                </a:lnTo>
                <a:lnTo>
                  <a:pt x="3100114" y="2285869"/>
                </a:lnTo>
                <a:lnTo>
                  <a:pt x="3149787" y="2283685"/>
                </a:lnTo>
                <a:lnTo>
                  <a:pt x="3199482" y="2281187"/>
                </a:lnTo>
                <a:lnTo>
                  <a:pt x="3249198" y="2278374"/>
                </a:lnTo>
                <a:lnTo>
                  <a:pt x="3298933" y="2275245"/>
                </a:lnTo>
                <a:lnTo>
                  <a:pt x="3348684" y="2271799"/>
                </a:lnTo>
                <a:lnTo>
                  <a:pt x="3398452" y="2268034"/>
                </a:lnTo>
                <a:lnTo>
                  <a:pt x="3448233" y="2263951"/>
                </a:lnTo>
                <a:lnTo>
                  <a:pt x="3498027" y="2259548"/>
                </a:lnTo>
                <a:lnTo>
                  <a:pt x="3547831" y="2254823"/>
                </a:lnTo>
                <a:lnTo>
                  <a:pt x="3597644" y="2249777"/>
                </a:lnTo>
                <a:lnTo>
                  <a:pt x="3647465" y="2244407"/>
                </a:lnTo>
                <a:lnTo>
                  <a:pt x="3697291" y="2238714"/>
                </a:lnTo>
                <a:lnTo>
                  <a:pt x="3747122" y="2232696"/>
                </a:lnTo>
                <a:lnTo>
                  <a:pt x="3796954" y="2226352"/>
                </a:lnTo>
                <a:lnTo>
                  <a:pt x="3846787" y="2219680"/>
                </a:lnTo>
                <a:lnTo>
                  <a:pt x="3896620" y="2212681"/>
                </a:lnTo>
                <a:lnTo>
                  <a:pt x="3946450" y="2205354"/>
                </a:lnTo>
                <a:lnTo>
                  <a:pt x="3996275" y="2197696"/>
                </a:lnTo>
                <a:lnTo>
                  <a:pt x="4046095" y="2189707"/>
                </a:lnTo>
                <a:lnTo>
                  <a:pt x="4095907" y="2181387"/>
                </a:lnTo>
                <a:lnTo>
                  <a:pt x="4145710" y="2172734"/>
                </a:lnTo>
                <a:lnTo>
                  <a:pt x="4195502" y="2163747"/>
                </a:lnTo>
                <a:lnTo>
                  <a:pt x="4245281" y="2154425"/>
                </a:lnTo>
                <a:lnTo>
                  <a:pt x="4295047" y="2144768"/>
                </a:lnTo>
                <a:lnTo>
                  <a:pt x="4344796" y="2134774"/>
                </a:lnTo>
                <a:lnTo>
                  <a:pt x="4394529" y="2124442"/>
                </a:lnTo>
                <a:lnTo>
                  <a:pt x="4444242" y="2113771"/>
                </a:lnTo>
                <a:lnTo>
                  <a:pt x="4493934" y="2102761"/>
                </a:lnTo>
                <a:lnTo>
                  <a:pt x="4543604" y="2091410"/>
                </a:lnTo>
                <a:lnTo>
                  <a:pt x="4593249" y="2079718"/>
                </a:lnTo>
                <a:lnTo>
                  <a:pt x="4642869" y="2067683"/>
                </a:lnTo>
                <a:lnTo>
                  <a:pt x="4692462" y="2055304"/>
                </a:lnTo>
                <a:lnTo>
                  <a:pt x="4742026" y="2042581"/>
                </a:lnTo>
                <a:lnTo>
                  <a:pt x="4791558" y="2029512"/>
                </a:lnTo>
                <a:lnTo>
                  <a:pt x="4841059" y="2016097"/>
                </a:lnTo>
                <a:lnTo>
                  <a:pt x="4890526" y="2002334"/>
                </a:lnTo>
                <a:lnTo>
                  <a:pt x="4939957" y="1988223"/>
                </a:lnTo>
                <a:lnTo>
                  <a:pt x="4988350" y="1974160"/>
                </a:lnTo>
                <a:lnTo>
                  <a:pt x="5036864" y="1960541"/>
                </a:lnTo>
                <a:lnTo>
                  <a:pt x="5085493" y="1947365"/>
                </a:lnTo>
                <a:lnTo>
                  <a:pt x="5134235" y="1934632"/>
                </a:lnTo>
                <a:lnTo>
                  <a:pt x="5183084" y="1922342"/>
                </a:lnTo>
                <a:lnTo>
                  <a:pt x="5232036" y="1910493"/>
                </a:lnTo>
                <a:lnTo>
                  <a:pt x="5281088" y="1899086"/>
                </a:lnTo>
                <a:lnTo>
                  <a:pt x="5330234" y="1888120"/>
                </a:lnTo>
                <a:lnTo>
                  <a:pt x="5379471" y="1877596"/>
                </a:lnTo>
                <a:lnTo>
                  <a:pt x="5428795" y="1867512"/>
                </a:lnTo>
                <a:lnTo>
                  <a:pt x="5478202" y="1857868"/>
                </a:lnTo>
                <a:lnTo>
                  <a:pt x="5527686" y="1848664"/>
                </a:lnTo>
                <a:lnTo>
                  <a:pt x="5577245" y="1839900"/>
                </a:lnTo>
                <a:lnTo>
                  <a:pt x="5626873" y="1831575"/>
                </a:lnTo>
                <a:lnTo>
                  <a:pt x="5676566" y="1823689"/>
                </a:lnTo>
                <a:lnTo>
                  <a:pt x="5726322" y="1816241"/>
                </a:lnTo>
                <a:lnTo>
                  <a:pt x="5776134" y="1809231"/>
                </a:lnTo>
                <a:lnTo>
                  <a:pt x="5825999" y="1802659"/>
                </a:lnTo>
                <a:lnTo>
                  <a:pt x="5875913" y="1796525"/>
                </a:lnTo>
                <a:lnTo>
                  <a:pt x="5925871" y="1790827"/>
                </a:lnTo>
                <a:lnTo>
                  <a:pt x="5975870" y="1785566"/>
                </a:lnTo>
                <a:lnTo>
                  <a:pt x="6025905" y="1780741"/>
                </a:lnTo>
                <a:lnTo>
                  <a:pt x="6075971" y="1776353"/>
                </a:lnTo>
                <a:lnTo>
                  <a:pt x="6126066" y="1772400"/>
                </a:lnTo>
                <a:lnTo>
                  <a:pt x="6176184" y="1768882"/>
                </a:lnTo>
                <a:lnTo>
                  <a:pt x="6226321" y="1765799"/>
                </a:lnTo>
                <a:lnTo>
                  <a:pt x="6276473" y="1763150"/>
                </a:lnTo>
                <a:lnTo>
                  <a:pt x="6326637" y="1760936"/>
                </a:lnTo>
                <a:lnTo>
                  <a:pt x="6376806" y="1759155"/>
                </a:lnTo>
                <a:lnTo>
                  <a:pt x="6426979" y="1757808"/>
                </a:lnTo>
                <a:lnTo>
                  <a:pt x="6477149" y="1756893"/>
                </a:lnTo>
                <a:lnTo>
                  <a:pt x="6527314" y="1756412"/>
                </a:lnTo>
                <a:lnTo>
                  <a:pt x="6577469" y="1756363"/>
                </a:lnTo>
                <a:lnTo>
                  <a:pt x="6627609" y="1756746"/>
                </a:lnTo>
                <a:lnTo>
                  <a:pt x="6677730" y="1757560"/>
                </a:lnTo>
                <a:lnTo>
                  <a:pt x="6727829" y="1758806"/>
                </a:lnTo>
                <a:lnTo>
                  <a:pt x="6777901" y="1760482"/>
                </a:lnTo>
                <a:lnTo>
                  <a:pt x="6827942" y="1762590"/>
                </a:lnTo>
                <a:lnTo>
                  <a:pt x="6877947" y="1765127"/>
                </a:lnTo>
                <a:lnTo>
                  <a:pt x="6927913" y="1768094"/>
                </a:lnTo>
                <a:lnTo>
                  <a:pt x="6977835" y="1771491"/>
                </a:lnTo>
                <a:lnTo>
                  <a:pt x="7027709" y="1775316"/>
                </a:lnTo>
                <a:lnTo>
                  <a:pt x="7077531" y="1779571"/>
                </a:lnTo>
                <a:lnTo>
                  <a:pt x="7127297" y="1784253"/>
                </a:lnTo>
                <a:lnTo>
                  <a:pt x="7177001" y="1789364"/>
                </a:lnTo>
                <a:lnTo>
                  <a:pt x="7226641" y="1794903"/>
                </a:lnTo>
                <a:lnTo>
                  <a:pt x="7276213" y="1800868"/>
                </a:lnTo>
                <a:lnTo>
                  <a:pt x="7325710" y="1807261"/>
                </a:lnTo>
                <a:lnTo>
                  <a:pt x="7375131" y="1814080"/>
                </a:lnTo>
                <a:lnTo>
                  <a:pt x="7424469" y="1821326"/>
                </a:lnTo>
                <a:lnTo>
                  <a:pt x="7473722" y="1828997"/>
                </a:lnTo>
                <a:lnTo>
                  <a:pt x="7522885" y="1837094"/>
                </a:lnTo>
                <a:lnTo>
                  <a:pt x="7571954" y="1845616"/>
                </a:lnTo>
                <a:lnTo>
                  <a:pt x="7620924" y="1854563"/>
                </a:lnTo>
                <a:lnTo>
                  <a:pt x="7669792" y="1863934"/>
                </a:lnTo>
                <a:lnTo>
                  <a:pt x="7718552" y="1873729"/>
                </a:lnTo>
                <a:lnTo>
                  <a:pt x="7767202" y="1883948"/>
                </a:lnTo>
                <a:lnTo>
                  <a:pt x="7815736" y="1894590"/>
                </a:lnTo>
                <a:lnTo>
                  <a:pt x="7864151" y="1905655"/>
                </a:lnTo>
                <a:lnTo>
                  <a:pt x="7912443" y="1917143"/>
                </a:lnTo>
                <a:lnTo>
                  <a:pt x="7960606" y="1929053"/>
                </a:lnTo>
                <a:lnTo>
                  <a:pt x="8008637" y="1941385"/>
                </a:lnTo>
                <a:lnTo>
                  <a:pt x="8056532" y="1954139"/>
                </a:lnTo>
                <a:lnTo>
                  <a:pt x="8104287" y="1967313"/>
                </a:lnTo>
                <a:lnTo>
                  <a:pt x="8151896" y="1980909"/>
                </a:lnTo>
                <a:lnTo>
                  <a:pt x="8199357" y="1994925"/>
                </a:lnTo>
                <a:lnTo>
                  <a:pt x="8246665" y="2009361"/>
                </a:lnTo>
                <a:lnTo>
                  <a:pt x="8293815" y="2024217"/>
                </a:lnTo>
                <a:lnTo>
                  <a:pt x="8340804" y="2039492"/>
                </a:lnTo>
                <a:lnTo>
                  <a:pt x="8387627" y="2055186"/>
                </a:lnTo>
                <a:lnTo>
                  <a:pt x="8434281" y="2071299"/>
                </a:lnTo>
                <a:lnTo>
                  <a:pt x="8480760" y="2087830"/>
                </a:lnTo>
                <a:lnTo>
                  <a:pt x="8527060" y="2104779"/>
                </a:lnTo>
                <a:lnTo>
                  <a:pt x="8573179" y="2122145"/>
                </a:lnTo>
                <a:lnTo>
                  <a:pt x="8619110" y="2139929"/>
                </a:lnTo>
                <a:lnTo>
                  <a:pt x="8664851" y="2158130"/>
                </a:lnTo>
                <a:lnTo>
                  <a:pt x="8710396" y="2176747"/>
                </a:lnTo>
                <a:lnTo>
                  <a:pt x="8755742" y="2195780"/>
                </a:lnTo>
                <a:lnTo>
                  <a:pt x="8800884" y="2215229"/>
                </a:lnTo>
                <a:lnTo>
                  <a:pt x="8845819" y="2235094"/>
                </a:lnTo>
                <a:lnTo>
                  <a:pt x="8890541" y="2255373"/>
                </a:lnTo>
                <a:lnTo>
                  <a:pt x="8935048" y="2276068"/>
                </a:lnTo>
                <a:lnTo>
                  <a:pt x="8979334" y="2297176"/>
                </a:lnTo>
                <a:lnTo>
                  <a:pt x="9023395" y="2318699"/>
                </a:lnTo>
                <a:lnTo>
                  <a:pt x="9067228" y="2340635"/>
                </a:lnTo>
                <a:lnTo>
                  <a:pt x="9112327" y="2363781"/>
                </a:lnTo>
                <a:lnTo>
                  <a:pt x="9157075" y="2387362"/>
                </a:lnTo>
                <a:lnTo>
                  <a:pt x="9201462" y="2411377"/>
                </a:lnTo>
                <a:lnTo>
                  <a:pt x="9245476" y="2435830"/>
                </a:lnTo>
                <a:lnTo>
                  <a:pt x="9289107" y="2460723"/>
                </a:lnTo>
                <a:lnTo>
                  <a:pt x="9332342" y="2486058"/>
                </a:lnTo>
                <a:lnTo>
                  <a:pt x="9375170" y="2511836"/>
                </a:lnTo>
                <a:lnTo>
                  <a:pt x="9417582" y="2538060"/>
                </a:lnTo>
                <a:lnTo>
                  <a:pt x="9459565" y="2564732"/>
                </a:lnTo>
                <a:lnTo>
                  <a:pt x="9501108" y="2591854"/>
                </a:lnTo>
                <a:lnTo>
                  <a:pt x="9542200" y="2619427"/>
                </a:lnTo>
                <a:lnTo>
                  <a:pt x="9582830" y="2647455"/>
                </a:lnTo>
                <a:lnTo>
                  <a:pt x="9622987" y="2675938"/>
                </a:lnTo>
                <a:lnTo>
                  <a:pt x="9662659" y="2704879"/>
                </a:lnTo>
                <a:lnTo>
                  <a:pt x="9701836" y="2734281"/>
                </a:lnTo>
                <a:lnTo>
                  <a:pt x="9740506" y="2764144"/>
                </a:lnTo>
                <a:lnTo>
                  <a:pt x="9778658" y="2794471"/>
                </a:lnTo>
                <a:lnTo>
                  <a:pt x="9816281" y="2825265"/>
                </a:lnTo>
                <a:lnTo>
                  <a:pt x="9853364" y="2856527"/>
                </a:lnTo>
                <a:lnTo>
                  <a:pt x="9889896" y="2888259"/>
                </a:lnTo>
                <a:lnTo>
                  <a:pt x="9928980" y="2923394"/>
                </a:lnTo>
                <a:lnTo>
                  <a:pt x="9967165" y="2959135"/>
                </a:lnTo>
                <a:lnTo>
                  <a:pt x="10004338" y="2995473"/>
                </a:lnTo>
                <a:lnTo>
                  <a:pt x="10040386" y="3032398"/>
                </a:lnTo>
                <a:lnTo>
                  <a:pt x="10075195" y="3069900"/>
                </a:lnTo>
                <a:lnTo>
                  <a:pt x="10108654" y="3107970"/>
                </a:lnTo>
                <a:lnTo>
                  <a:pt x="10140649" y="3146598"/>
                </a:lnTo>
                <a:lnTo>
                  <a:pt x="10171067" y="3185775"/>
                </a:lnTo>
                <a:lnTo>
                  <a:pt x="10199795" y="3225492"/>
                </a:lnTo>
                <a:lnTo>
                  <a:pt x="10226721" y="3265738"/>
                </a:lnTo>
                <a:lnTo>
                  <a:pt x="10251731" y="3306504"/>
                </a:lnTo>
                <a:lnTo>
                  <a:pt x="10274712" y="3347781"/>
                </a:lnTo>
                <a:lnTo>
                  <a:pt x="10295552" y="3389560"/>
                </a:lnTo>
                <a:lnTo>
                  <a:pt x="10314138" y="3431830"/>
                </a:lnTo>
                <a:lnTo>
                  <a:pt x="10330356" y="3474582"/>
                </a:lnTo>
                <a:lnTo>
                  <a:pt x="10344095" y="3517807"/>
                </a:lnTo>
                <a:lnTo>
                  <a:pt x="10355240" y="3561495"/>
                </a:lnTo>
                <a:lnTo>
                  <a:pt x="10363679" y="3605637"/>
                </a:lnTo>
                <a:lnTo>
                  <a:pt x="10369299" y="3650222"/>
                </a:lnTo>
                <a:lnTo>
                  <a:pt x="10371988" y="3695242"/>
                </a:lnTo>
                <a:lnTo>
                  <a:pt x="10371768" y="3739457"/>
                </a:lnTo>
                <a:lnTo>
                  <a:pt x="10368829" y="3783134"/>
                </a:lnTo>
                <a:lnTo>
                  <a:pt x="10363244" y="3826255"/>
                </a:lnTo>
                <a:lnTo>
                  <a:pt x="10355081" y="3868798"/>
                </a:lnTo>
                <a:lnTo>
                  <a:pt x="10344412" y="3910746"/>
                </a:lnTo>
                <a:lnTo>
                  <a:pt x="10331309" y="3952078"/>
                </a:lnTo>
                <a:lnTo>
                  <a:pt x="10315841" y="3992776"/>
                </a:lnTo>
                <a:lnTo>
                  <a:pt x="10298080" y="4032818"/>
                </a:lnTo>
                <a:lnTo>
                  <a:pt x="10278096" y="4072186"/>
                </a:lnTo>
                <a:lnTo>
                  <a:pt x="10255961" y="4110861"/>
                </a:lnTo>
                <a:lnTo>
                  <a:pt x="10231745" y="4148822"/>
                </a:lnTo>
                <a:lnTo>
                  <a:pt x="10205518" y="4186050"/>
                </a:lnTo>
                <a:lnTo>
                  <a:pt x="10177353" y="4222526"/>
                </a:lnTo>
                <a:lnTo>
                  <a:pt x="10147319" y="4258230"/>
                </a:lnTo>
                <a:lnTo>
                  <a:pt x="10115487" y="4293142"/>
                </a:lnTo>
                <a:lnTo>
                  <a:pt x="10081929" y="4327243"/>
                </a:lnTo>
                <a:lnTo>
                  <a:pt x="10046715" y="4360514"/>
                </a:lnTo>
                <a:lnTo>
                  <a:pt x="10009916" y="4392934"/>
                </a:lnTo>
                <a:lnTo>
                  <a:pt x="9971602" y="4424485"/>
                </a:lnTo>
                <a:lnTo>
                  <a:pt x="9931845" y="4455146"/>
                </a:lnTo>
                <a:lnTo>
                  <a:pt x="9890716" y="4484899"/>
                </a:lnTo>
                <a:lnTo>
                  <a:pt x="9848285" y="4513723"/>
                </a:lnTo>
                <a:lnTo>
                  <a:pt x="9804622" y="4541599"/>
                </a:lnTo>
                <a:lnTo>
                  <a:pt x="9759800" y="4568508"/>
                </a:lnTo>
                <a:lnTo>
                  <a:pt x="9713889" y="4594430"/>
                </a:lnTo>
                <a:lnTo>
                  <a:pt x="9666959" y="4619345"/>
                </a:lnTo>
                <a:lnTo>
                  <a:pt x="9619081" y="4643234"/>
                </a:lnTo>
                <a:lnTo>
                  <a:pt x="9575178" y="4663981"/>
                </a:lnTo>
                <a:lnTo>
                  <a:pt x="9531159" y="4683830"/>
                </a:lnTo>
                <a:lnTo>
                  <a:pt x="9487026" y="4702793"/>
                </a:lnTo>
                <a:lnTo>
                  <a:pt x="9442780" y="4720883"/>
                </a:lnTo>
                <a:lnTo>
                  <a:pt x="9398422" y="4738114"/>
                </a:lnTo>
                <a:lnTo>
                  <a:pt x="9353953" y="4754498"/>
                </a:lnTo>
                <a:lnTo>
                  <a:pt x="9309377" y="4770048"/>
                </a:lnTo>
                <a:lnTo>
                  <a:pt x="9264693" y="4784779"/>
                </a:lnTo>
                <a:lnTo>
                  <a:pt x="9219903" y="4798702"/>
                </a:lnTo>
                <a:lnTo>
                  <a:pt x="9175009" y="4811831"/>
                </a:lnTo>
                <a:lnTo>
                  <a:pt x="9130013" y="4824178"/>
                </a:lnTo>
                <a:lnTo>
                  <a:pt x="9084915" y="4835758"/>
                </a:lnTo>
                <a:lnTo>
                  <a:pt x="9039718" y="4846583"/>
                </a:lnTo>
                <a:lnTo>
                  <a:pt x="8994423" y="4856666"/>
                </a:lnTo>
                <a:lnTo>
                  <a:pt x="8949030" y="4866021"/>
                </a:lnTo>
                <a:lnTo>
                  <a:pt x="8903542" y="4874660"/>
                </a:lnTo>
                <a:lnTo>
                  <a:pt x="8857961" y="4882596"/>
                </a:lnTo>
                <a:lnTo>
                  <a:pt x="8812287" y="4889843"/>
                </a:lnTo>
                <a:lnTo>
                  <a:pt x="8766523" y="4896414"/>
                </a:lnTo>
                <a:lnTo>
                  <a:pt x="8720669" y="4902322"/>
                </a:lnTo>
                <a:lnTo>
                  <a:pt x="8674727" y="4907579"/>
                </a:lnTo>
                <a:lnTo>
                  <a:pt x="8628698" y="4912200"/>
                </a:lnTo>
                <a:lnTo>
                  <a:pt x="8582585" y="4916196"/>
                </a:lnTo>
                <a:lnTo>
                  <a:pt x="8536388" y="4919582"/>
                </a:lnTo>
                <a:lnTo>
                  <a:pt x="8490110" y="4922370"/>
                </a:lnTo>
                <a:lnTo>
                  <a:pt x="8443751" y="4924574"/>
                </a:lnTo>
                <a:lnTo>
                  <a:pt x="8397313" y="4926206"/>
                </a:lnTo>
                <a:lnTo>
                  <a:pt x="8350797" y="4927280"/>
                </a:lnTo>
                <a:lnTo>
                  <a:pt x="8304205" y="4927808"/>
                </a:lnTo>
                <a:lnTo>
                  <a:pt x="8257539" y="4927804"/>
                </a:lnTo>
                <a:lnTo>
                  <a:pt x="8210800" y="4927281"/>
                </a:lnTo>
                <a:lnTo>
                  <a:pt x="8163989" y="4926252"/>
                </a:lnTo>
                <a:lnTo>
                  <a:pt x="8117108" y="4924730"/>
                </a:lnTo>
                <a:lnTo>
                  <a:pt x="8070158" y="4922728"/>
                </a:lnTo>
                <a:lnTo>
                  <a:pt x="8023141" y="4920260"/>
                </a:lnTo>
                <a:lnTo>
                  <a:pt x="7976059" y="4917338"/>
                </a:lnTo>
                <a:lnTo>
                  <a:pt x="7928912" y="4913975"/>
                </a:lnTo>
                <a:lnTo>
                  <a:pt x="7881703" y="4910185"/>
                </a:lnTo>
                <a:lnTo>
                  <a:pt x="7834432" y="4905980"/>
                </a:lnTo>
                <a:lnTo>
                  <a:pt x="7787102" y="4901374"/>
                </a:lnTo>
                <a:lnTo>
                  <a:pt x="7739713" y="4896380"/>
                </a:lnTo>
                <a:lnTo>
                  <a:pt x="7692268" y="4891012"/>
                </a:lnTo>
                <a:lnTo>
                  <a:pt x="7644767" y="4885281"/>
                </a:lnTo>
                <a:lnTo>
                  <a:pt x="7597212" y="4879201"/>
                </a:lnTo>
                <a:lnTo>
                  <a:pt x="7549605" y="4872785"/>
                </a:lnTo>
                <a:lnTo>
                  <a:pt x="7501947" y="4866047"/>
                </a:lnTo>
                <a:lnTo>
                  <a:pt x="7454240" y="4858999"/>
                </a:lnTo>
                <a:lnTo>
                  <a:pt x="7406485" y="4851655"/>
                </a:lnTo>
                <a:lnTo>
                  <a:pt x="7358684" y="4844027"/>
                </a:lnTo>
                <a:lnTo>
                  <a:pt x="7310837" y="4836129"/>
                </a:lnTo>
                <a:lnTo>
                  <a:pt x="7262947" y="4827974"/>
                </a:lnTo>
                <a:lnTo>
                  <a:pt x="7215015" y="4819575"/>
                </a:lnTo>
                <a:lnTo>
                  <a:pt x="7167043" y="4810945"/>
                </a:lnTo>
                <a:lnTo>
                  <a:pt x="7119031" y="4802097"/>
                </a:lnTo>
                <a:lnTo>
                  <a:pt x="7070982" y="4793044"/>
                </a:lnTo>
                <a:lnTo>
                  <a:pt x="7022897" y="4783799"/>
                </a:lnTo>
                <a:lnTo>
                  <a:pt x="6974778" y="4774376"/>
                </a:lnTo>
                <a:lnTo>
                  <a:pt x="6926625" y="4764787"/>
                </a:lnTo>
                <a:lnTo>
                  <a:pt x="6878441" y="4755046"/>
                </a:lnTo>
                <a:lnTo>
                  <a:pt x="6830226" y="4745166"/>
                </a:lnTo>
                <a:lnTo>
                  <a:pt x="6781983" y="4735159"/>
                </a:lnTo>
                <a:lnTo>
                  <a:pt x="6733713" y="4725039"/>
                </a:lnTo>
                <a:lnTo>
                  <a:pt x="6685417" y="4714819"/>
                </a:lnTo>
                <a:lnTo>
                  <a:pt x="6637096" y="4704513"/>
                </a:lnTo>
                <a:lnTo>
                  <a:pt x="6588753" y="4694132"/>
                </a:lnTo>
                <a:lnTo>
                  <a:pt x="6540389" y="4683691"/>
                </a:lnTo>
                <a:lnTo>
                  <a:pt x="6492005" y="4673202"/>
                </a:lnTo>
                <a:lnTo>
                  <a:pt x="6443603" y="4662678"/>
                </a:lnTo>
                <a:lnTo>
                  <a:pt x="6395184" y="4652133"/>
                </a:lnTo>
                <a:lnTo>
                  <a:pt x="6346749" y="4641580"/>
                </a:lnTo>
                <a:lnTo>
                  <a:pt x="6298301" y="4631031"/>
                </a:lnTo>
                <a:lnTo>
                  <a:pt x="6249840" y="4620501"/>
                </a:lnTo>
                <a:lnTo>
                  <a:pt x="6201369" y="4610001"/>
                </a:lnTo>
                <a:lnTo>
                  <a:pt x="6152888" y="4599545"/>
                </a:lnTo>
                <a:lnTo>
                  <a:pt x="6104399" y="4589147"/>
                </a:lnTo>
                <a:lnTo>
                  <a:pt x="6055904" y="4578818"/>
                </a:lnTo>
                <a:lnTo>
                  <a:pt x="6007403" y="4568573"/>
                </a:lnTo>
                <a:lnTo>
                  <a:pt x="5958900" y="4558425"/>
                </a:lnTo>
                <a:lnTo>
                  <a:pt x="5910394" y="4548386"/>
                </a:lnTo>
                <a:lnTo>
                  <a:pt x="5861887" y="4538469"/>
                </a:lnTo>
                <a:lnTo>
                  <a:pt x="5813382" y="4528688"/>
                </a:lnTo>
                <a:lnTo>
                  <a:pt x="5764879" y="4519056"/>
                </a:lnTo>
                <a:lnTo>
                  <a:pt x="5716380" y="4509586"/>
                </a:lnTo>
                <a:lnTo>
                  <a:pt x="5667887" y="4500291"/>
                </a:lnTo>
                <a:lnTo>
                  <a:pt x="5619400" y="4491185"/>
                </a:lnTo>
                <a:lnTo>
                  <a:pt x="5570922" y="4482279"/>
                </a:lnTo>
                <a:lnTo>
                  <a:pt x="5522453" y="4473587"/>
                </a:lnTo>
                <a:lnTo>
                  <a:pt x="5473996" y="4465123"/>
                </a:lnTo>
                <a:lnTo>
                  <a:pt x="5425552" y="4456900"/>
                </a:lnTo>
                <a:lnTo>
                  <a:pt x="5377121" y="4448930"/>
                </a:lnTo>
                <a:lnTo>
                  <a:pt x="5328707" y="4441227"/>
                </a:lnTo>
                <a:lnTo>
                  <a:pt x="5280310" y="4433803"/>
                </a:lnTo>
                <a:lnTo>
                  <a:pt x="5231932" y="4426672"/>
                </a:lnTo>
                <a:lnTo>
                  <a:pt x="5183573" y="4419848"/>
                </a:lnTo>
                <a:lnTo>
                  <a:pt x="5135237" y="4413342"/>
                </a:lnTo>
                <a:lnTo>
                  <a:pt x="5086924" y="4407169"/>
                </a:lnTo>
                <a:lnTo>
                  <a:pt x="5038635" y="4401341"/>
                </a:lnTo>
                <a:lnTo>
                  <a:pt x="4990373" y="4395871"/>
                </a:lnTo>
                <a:lnTo>
                  <a:pt x="4942138" y="4390773"/>
                </a:lnTo>
                <a:lnTo>
                  <a:pt x="4893932" y="4386059"/>
                </a:lnTo>
                <a:lnTo>
                  <a:pt x="4842275" y="4381443"/>
                </a:lnTo>
                <a:lnTo>
                  <a:pt x="4790634" y="4377280"/>
                </a:lnTo>
                <a:lnTo>
                  <a:pt x="4739012" y="4373569"/>
                </a:lnTo>
                <a:lnTo>
                  <a:pt x="4687413" y="4370308"/>
                </a:lnTo>
                <a:lnTo>
                  <a:pt x="4635841" y="4367496"/>
                </a:lnTo>
                <a:lnTo>
                  <a:pt x="4584300" y="4365132"/>
                </a:lnTo>
                <a:lnTo>
                  <a:pt x="4532794" y="4363215"/>
                </a:lnTo>
                <a:lnTo>
                  <a:pt x="4481326" y="4361743"/>
                </a:lnTo>
                <a:lnTo>
                  <a:pt x="4429901" y="4360716"/>
                </a:lnTo>
                <a:lnTo>
                  <a:pt x="4378521" y="4360132"/>
                </a:lnTo>
                <a:lnTo>
                  <a:pt x="4327192" y="4359990"/>
                </a:lnTo>
                <a:lnTo>
                  <a:pt x="4275917" y="4360289"/>
                </a:lnTo>
                <a:lnTo>
                  <a:pt x="4224700" y="4361028"/>
                </a:lnTo>
                <a:lnTo>
                  <a:pt x="4173545" y="4362206"/>
                </a:lnTo>
                <a:lnTo>
                  <a:pt x="4122455" y="4363821"/>
                </a:lnTo>
                <a:lnTo>
                  <a:pt x="4071434" y="4365872"/>
                </a:lnTo>
                <a:lnTo>
                  <a:pt x="4020486" y="4368359"/>
                </a:lnTo>
                <a:lnTo>
                  <a:pt x="3969616" y="4371279"/>
                </a:lnTo>
                <a:lnTo>
                  <a:pt x="3918826" y="4374633"/>
                </a:lnTo>
                <a:lnTo>
                  <a:pt x="3868122" y="4378418"/>
                </a:lnTo>
                <a:lnTo>
                  <a:pt x="3817505" y="4382633"/>
                </a:lnTo>
                <a:lnTo>
                  <a:pt x="3766982" y="4387278"/>
                </a:lnTo>
                <a:lnTo>
                  <a:pt x="3716554" y="4392351"/>
                </a:lnTo>
                <a:lnTo>
                  <a:pt x="3666227" y="4397851"/>
                </a:lnTo>
                <a:lnTo>
                  <a:pt x="3616004" y="4403777"/>
                </a:lnTo>
                <a:lnTo>
                  <a:pt x="3565889" y="4410128"/>
                </a:lnTo>
                <a:lnTo>
                  <a:pt x="3515885" y="4416902"/>
                </a:lnTo>
                <a:lnTo>
                  <a:pt x="3465997" y="4424098"/>
                </a:lnTo>
                <a:lnTo>
                  <a:pt x="3416228" y="4431716"/>
                </a:lnTo>
                <a:lnTo>
                  <a:pt x="3366583" y="4439753"/>
                </a:lnTo>
                <a:lnTo>
                  <a:pt x="3317065" y="4448210"/>
                </a:lnTo>
                <a:lnTo>
                  <a:pt x="3267677" y="4457084"/>
                </a:lnTo>
                <a:lnTo>
                  <a:pt x="3218425" y="4466375"/>
                </a:lnTo>
                <a:lnTo>
                  <a:pt x="3169311" y="4476081"/>
                </a:lnTo>
                <a:lnTo>
                  <a:pt x="3120340" y="4486201"/>
                </a:lnTo>
                <a:lnTo>
                  <a:pt x="3071515" y="4496734"/>
                </a:lnTo>
                <a:lnTo>
                  <a:pt x="3022840" y="4507679"/>
                </a:lnTo>
                <a:lnTo>
                  <a:pt x="2974320" y="4519035"/>
                </a:lnTo>
                <a:lnTo>
                  <a:pt x="2925957" y="4530800"/>
                </a:lnTo>
                <a:lnTo>
                  <a:pt x="2877756" y="4542974"/>
                </a:lnTo>
                <a:lnTo>
                  <a:pt x="2829721" y="4555555"/>
                </a:lnTo>
                <a:lnTo>
                  <a:pt x="2781855" y="4568542"/>
                </a:lnTo>
                <a:lnTo>
                  <a:pt x="2734163" y="4581934"/>
                </a:lnTo>
                <a:lnTo>
                  <a:pt x="2686647" y="4595730"/>
                </a:lnTo>
                <a:lnTo>
                  <a:pt x="2639313" y="4609928"/>
                </a:lnTo>
                <a:lnTo>
                  <a:pt x="2592164" y="4624527"/>
                </a:lnTo>
                <a:lnTo>
                  <a:pt x="2545203" y="4639527"/>
                </a:lnTo>
                <a:lnTo>
                  <a:pt x="2498435" y="4654926"/>
                </a:lnTo>
                <a:lnTo>
                  <a:pt x="2451863" y="4670723"/>
                </a:lnTo>
                <a:lnTo>
                  <a:pt x="2405492" y="4686916"/>
                </a:lnTo>
                <a:lnTo>
                  <a:pt x="2359325" y="4703505"/>
                </a:lnTo>
                <a:lnTo>
                  <a:pt x="2313365" y="4720489"/>
                </a:lnTo>
                <a:lnTo>
                  <a:pt x="2267618" y="4737866"/>
                </a:lnTo>
                <a:lnTo>
                  <a:pt x="2222086" y="4755634"/>
                </a:lnTo>
                <a:lnTo>
                  <a:pt x="2176774" y="4773794"/>
                </a:lnTo>
                <a:lnTo>
                  <a:pt x="2131685" y="4792344"/>
                </a:lnTo>
                <a:lnTo>
                  <a:pt x="2086823" y="4811282"/>
                </a:lnTo>
                <a:lnTo>
                  <a:pt x="2042193" y="4830607"/>
                </a:lnTo>
                <a:lnTo>
                  <a:pt x="1997797" y="4850319"/>
                </a:lnTo>
                <a:lnTo>
                  <a:pt x="1953640" y="4870416"/>
                </a:lnTo>
                <a:lnTo>
                  <a:pt x="1909726" y="4890897"/>
                </a:lnTo>
                <a:lnTo>
                  <a:pt x="1866059" y="4911760"/>
                </a:lnTo>
                <a:lnTo>
                  <a:pt x="1822641" y="4933006"/>
                </a:lnTo>
                <a:lnTo>
                  <a:pt x="1779478" y="4954631"/>
                </a:lnTo>
                <a:lnTo>
                  <a:pt x="1736573" y="4976636"/>
                </a:lnTo>
                <a:lnTo>
                  <a:pt x="1693930" y="4999019"/>
                </a:lnTo>
                <a:lnTo>
                  <a:pt x="1651552" y="5021779"/>
                </a:lnTo>
                <a:lnTo>
                  <a:pt x="1609444" y="5044915"/>
                </a:lnTo>
                <a:lnTo>
                  <a:pt x="1567610" y="5068425"/>
                </a:lnTo>
                <a:lnTo>
                  <a:pt x="1526053" y="5092309"/>
                </a:lnTo>
                <a:lnTo>
                  <a:pt x="1484777" y="5116565"/>
                </a:lnTo>
                <a:lnTo>
                  <a:pt x="1443786" y="5141193"/>
                </a:lnTo>
                <a:lnTo>
                  <a:pt x="1403083" y="5166190"/>
                </a:lnTo>
                <a:lnTo>
                  <a:pt x="1362674" y="5191556"/>
                </a:lnTo>
                <a:lnTo>
                  <a:pt x="1322561" y="5217290"/>
                </a:lnTo>
                <a:lnTo>
                  <a:pt x="1282748" y="5243390"/>
                </a:lnTo>
                <a:lnTo>
                  <a:pt x="1243240" y="5269855"/>
                </a:lnTo>
                <a:lnTo>
                  <a:pt x="1204040" y="5296685"/>
                </a:lnTo>
                <a:lnTo>
                  <a:pt x="1165152" y="5323878"/>
                </a:lnTo>
                <a:lnTo>
                  <a:pt x="1126579" y="5351432"/>
                </a:lnTo>
                <a:lnTo>
                  <a:pt x="1088326" y="5379347"/>
                </a:lnTo>
                <a:lnTo>
                  <a:pt x="1050397" y="5407622"/>
                </a:lnTo>
                <a:lnTo>
                  <a:pt x="1012795" y="5436255"/>
                </a:lnTo>
                <a:lnTo>
                  <a:pt x="975524" y="5465245"/>
                </a:lnTo>
                <a:lnTo>
                  <a:pt x="938589" y="5494591"/>
                </a:lnTo>
                <a:lnTo>
                  <a:pt x="901992" y="5524292"/>
                </a:lnTo>
                <a:lnTo>
                  <a:pt x="865738" y="5554346"/>
                </a:lnTo>
                <a:lnTo>
                  <a:pt x="829830" y="5584753"/>
                </a:lnTo>
                <a:lnTo>
                  <a:pt x="794273" y="5615512"/>
                </a:lnTo>
                <a:lnTo>
                  <a:pt x="759070" y="5646621"/>
                </a:lnTo>
                <a:lnTo>
                  <a:pt x="724226" y="5678078"/>
                </a:lnTo>
                <a:lnTo>
                  <a:pt x="689743" y="5709884"/>
                </a:lnTo>
                <a:lnTo>
                  <a:pt x="655627" y="5742036"/>
                </a:lnTo>
                <a:lnTo>
                  <a:pt x="621880" y="5774534"/>
                </a:lnTo>
                <a:lnTo>
                  <a:pt x="588506" y="5807376"/>
                </a:lnTo>
                <a:lnTo>
                  <a:pt x="555510" y="5840561"/>
                </a:lnTo>
                <a:lnTo>
                  <a:pt x="522895" y="5874088"/>
                </a:lnTo>
                <a:lnTo>
                  <a:pt x="490666" y="5907957"/>
                </a:lnTo>
                <a:lnTo>
                  <a:pt x="458825" y="5942164"/>
                </a:lnTo>
              </a:path>
            </a:pathLst>
          </a:custGeom>
          <a:ln w="88900">
            <a:solidFill>
              <a:srgbClr val="DF69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80"/>
              </a:lnSpc>
            </a:pPr>
            <a:r>
              <a:rPr spc="80" dirty="0"/>
              <a:t>²018.0².²0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1450" y="1447800"/>
            <a:ext cx="154305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500" b="1" dirty="0" err="1" smtClean="0">
                <a:solidFill>
                  <a:srgbClr val="232323"/>
                </a:solidFill>
                <a:latin typeface="DejaVu Sans"/>
                <a:cs typeface="DejaVu Sans"/>
              </a:rPr>
              <a:t>인스턴스</a:t>
            </a:r>
            <a:endParaRPr sz="2500" dirty="0">
              <a:latin typeface="DejaVu Sans"/>
              <a:cs typeface="DejaVu Sans"/>
            </a:endParaRPr>
          </a:p>
        </p:txBody>
      </p:sp>
      <p:sp>
        <p:nvSpPr>
          <p:cNvPr id="14" name="object 14"/>
          <p:cNvSpPr txBox="1">
            <a:spLocks/>
          </p:cNvSpPr>
          <p:nvPr/>
        </p:nvSpPr>
        <p:spPr>
          <a:xfrm>
            <a:off x="381000" y="215900"/>
            <a:ext cx="8026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232323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ko-KR" altLang="en-US" sz="4400" kern="0" smtClean="0">
                <a:solidFill>
                  <a:srgbClr val="000000"/>
                </a:solidFill>
                <a:latin typeface="+mn-ea"/>
                <a:ea typeface="+mn-ea"/>
              </a:rPr>
              <a:t>프런트엔드 </a:t>
            </a:r>
            <a:r>
              <a:rPr lang="en-US" altLang="ko-KR" sz="4400" kern="0" smtClean="0">
                <a:solidFill>
                  <a:srgbClr val="000000"/>
                </a:solidFill>
                <a:latin typeface="+mn-ea"/>
                <a:ea typeface="+mn-ea"/>
              </a:rPr>
              <a:t>Learning Path</a:t>
            </a:r>
            <a:endParaRPr lang="en-US" sz="4400" kern="0" dirty="0">
              <a:latin typeface="+mn-ea"/>
              <a:ea typeface="+mn-ea"/>
            </a:endParaRPr>
          </a:p>
        </p:txBody>
      </p:sp>
      <p:sp>
        <p:nvSpPr>
          <p:cNvPr id="15" name="object 4"/>
          <p:cNvSpPr txBox="1"/>
          <p:nvPr/>
        </p:nvSpPr>
        <p:spPr>
          <a:xfrm>
            <a:off x="3102798" y="3281911"/>
            <a:ext cx="154305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500" b="1" smtClean="0">
                <a:solidFill>
                  <a:srgbClr val="232323"/>
                </a:solidFill>
                <a:latin typeface="DejaVu Sans"/>
                <a:cs typeface="DejaVu Sans"/>
              </a:rPr>
              <a:t>컴포넌트</a:t>
            </a:r>
            <a:endParaRPr sz="2500" dirty="0">
              <a:latin typeface="DejaVu Sans"/>
              <a:cs typeface="DejaVu Sans"/>
            </a:endParaRPr>
          </a:p>
        </p:txBody>
      </p:sp>
      <p:sp>
        <p:nvSpPr>
          <p:cNvPr id="16" name="object 4"/>
          <p:cNvSpPr txBox="1"/>
          <p:nvPr/>
        </p:nvSpPr>
        <p:spPr>
          <a:xfrm>
            <a:off x="6978650" y="4267200"/>
            <a:ext cx="241935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500" b="1" smtClean="0">
                <a:solidFill>
                  <a:srgbClr val="232323"/>
                </a:solidFill>
                <a:latin typeface="DejaVu Sans"/>
                <a:cs typeface="DejaVu Sans"/>
              </a:rPr>
              <a:t>컴포넌트 통신</a:t>
            </a:r>
            <a:endParaRPr sz="2500" dirty="0">
              <a:latin typeface="DejaVu Sans"/>
              <a:cs typeface="DejaVu Sans"/>
            </a:endParaRPr>
          </a:p>
        </p:txBody>
      </p:sp>
      <p:sp>
        <p:nvSpPr>
          <p:cNvPr id="17" name="object 4"/>
          <p:cNvSpPr txBox="1"/>
          <p:nvPr/>
        </p:nvSpPr>
        <p:spPr>
          <a:xfrm>
            <a:off x="10312400" y="3480683"/>
            <a:ext cx="241935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500" b="1" smtClean="0">
                <a:solidFill>
                  <a:srgbClr val="232323"/>
                </a:solidFill>
                <a:latin typeface="DejaVu Sans"/>
                <a:cs typeface="DejaVu Sans"/>
              </a:rPr>
              <a:t>라우터</a:t>
            </a:r>
            <a:endParaRPr sz="2500" dirty="0">
              <a:latin typeface="DejaVu Sans"/>
              <a:cs typeface="DejaVu Sans"/>
            </a:endParaRPr>
          </a:p>
        </p:txBody>
      </p:sp>
      <p:sp>
        <p:nvSpPr>
          <p:cNvPr id="18" name="object 4"/>
          <p:cNvSpPr txBox="1"/>
          <p:nvPr/>
        </p:nvSpPr>
        <p:spPr>
          <a:xfrm>
            <a:off x="8626475" y="5930850"/>
            <a:ext cx="337185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2500" b="1" dirty="0" smtClean="0">
                <a:solidFill>
                  <a:srgbClr val="232323"/>
                </a:solidFill>
                <a:latin typeface="DejaVu Sans"/>
                <a:cs typeface="DejaVu Sans"/>
              </a:rPr>
              <a:t>HTTP </a:t>
            </a:r>
            <a:r>
              <a:rPr lang="ko-KR" altLang="en-US" sz="2500" b="1" dirty="0" smtClean="0">
                <a:solidFill>
                  <a:srgbClr val="232323"/>
                </a:solidFill>
                <a:latin typeface="DejaVu Sans"/>
                <a:cs typeface="DejaVu Sans"/>
              </a:rPr>
              <a:t>통신 라이브러리</a:t>
            </a:r>
            <a:endParaRPr sz="2500" dirty="0">
              <a:latin typeface="DejaVu Sans"/>
              <a:cs typeface="DejaVu Sans"/>
            </a:endParaRPr>
          </a:p>
        </p:txBody>
      </p:sp>
      <p:sp>
        <p:nvSpPr>
          <p:cNvPr id="19" name="object 4"/>
          <p:cNvSpPr txBox="1"/>
          <p:nvPr/>
        </p:nvSpPr>
        <p:spPr>
          <a:xfrm>
            <a:off x="4663331" y="7010400"/>
            <a:ext cx="337185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500" b="1" dirty="0" err="1" smtClean="0">
                <a:solidFill>
                  <a:srgbClr val="232323"/>
                </a:solidFill>
                <a:latin typeface="DejaVu Sans"/>
                <a:cs typeface="DejaVu Sans"/>
              </a:rPr>
              <a:t>뷰</a:t>
            </a:r>
            <a:r>
              <a:rPr lang="ko-KR" altLang="en-US" sz="2500" b="1" dirty="0" smtClean="0">
                <a:solidFill>
                  <a:srgbClr val="232323"/>
                </a:solidFill>
                <a:latin typeface="DejaVu Sans"/>
                <a:cs typeface="DejaVu Sans"/>
              </a:rPr>
              <a:t> </a:t>
            </a:r>
            <a:r>
              <a:rPr lang="en-US" altLang="ko-KR" sz="2500" b="1" dirty="0" smtClean="0">
                <a:solidFill>
                  <a:srgbClr val="232323"/>
                </a:solidFill>
                <a:latin typeface="DejaVu Sans"/>
                <a:cs typeface="DejaVu Sans"/>
              </a:rPr>
              <a:t>CLI </a:t>
            </a:r>
            <a:r>
              <a:rPr lang="ko-KR" altLang="en-US" sz="2500" b="1" dirty="0" smtClean="0">
                <a:solidFill>
                  <a:srgbClr val="232323"/>
                </a:solidFill>
                <a:latin typeface="DejaVu Sans"/>
                <a:cs typeface="DejaVu Sans"/>
              </a:rPr>
              <a:t>도구</a:t>
            </a:r>
            <a:endParaRPr sz="2500" dirty="0">
              <a:latin typeface="DejaVu Sans"/>
              <a:cs typeface="DejaVu Sans"/>
            </a:endParaRPr>
          </a:p>
        </p:txBody>
      </p:sp>
      <p:sp>
        <p:nvSpPr>
          <p:cNvPr id="20" name="object 4"/>
          <p:cNvSpPr txBox="1"/>
          <p:nvPr/>
        </p:nvSpPr>
        <p:spPr>
          <a:xfrm>
            <a:off x="2212975" y="6040913"/>
            <a:ext cx="337185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500" b="1" dirty="0" smtClean="0">
                <a:solidFill>
                  <a:srgbClr val="232323"/>
                </a:solidFill>
                <a:latin typeface="DejaVu Sans"/>
                <a:cs typeface="DejaVu Sans"/>
              </a:rPr>
              <a:t>상태 관리</a:t>
            </a:r>
            <a:endParaRPr sz="2500" dirty="0">
              <a:latin typeface="DejaVu Sans"/>
              <a:cs typeface="DejaVu Sans"/>
            </a:endParaRPr>
          </a:p>
        </p:txBody>
      </p:sp>
      <p:sp>
        <p:nvSpPr>
          <p:cNvPr id="21" name="object 4"/>
          <p:cNvSpPr txBox="1"/>
          <p:nvPr/>
        </p:nvSpPr>
        <p:spPr>
          <a:xfrm>
            <a:off x="381000" y="8075617"/>
            <a:ext cx="3371850" cy="1590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2500" b="1" dirty="0" smtClean="0">
                <a:solidFill>
                  <a:srgbClr val="232323"/>
                </a:solidFill>
                <a:latin typeface="DejaVu Sans"/>
                <a:cs typeface="DejaVu Sans"/>
              </a:rPr>
              <a:t>Reactivity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500" b="1" dirty="0" err="1" smtClean="0">
                <a:solidFill>
                  <a:srgbClr val="232323"/>
                </a:solidFill>
                <a:latin typeface="DejaVu Sans"/>
                <a:cs typeface="DejaVu Sans"/>
              </a:rPr>
              <a:t>mixins</a:t>
            </a:r>
            <a:r>
              <a:rPr lang="en-US" sz="2500" b="1" dirty="0" smtClean="0">
                <a:solidFill>
                  <a:srgbClr val="232323"/>
                </a:solidFill>
                <a:latin typeface="DejaVu Sans"/>
                <a:cs typeface="DejaVu Sans"/>
              </a:rPr>
              <a:t>, slots,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500" b="1" dirty="0">
                <a:solidFill>
                  <a:srgbClr val="232323"/>
                </a:solidFill>
                <a:latin typeface="DejaVu Sans"/>
                <a:cs typeface="DejaVu Sans"/>
              </a:rPr>
              <a:t>p</a:t>
            </a:r>
            <a:r>
              <a:rPr lang="en-US" sz="2500" b="1" dirty="0" smtClean="0">
                <a:solidFill>
                  <a:srgbClr val="232323"/>
                </a:solidFill>
                <a:latin typeface="DejaVu Sans"/>
                <a:cs typeface="DejaVu Sans"/>
              </a:rPr>
              <a:t>lugin, 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500" b="1" dirty="0" smtClean="0">
                <a:solidFill>
                  <a:srgbClr val="232323"/>
                </a:solidFill>
                <a:latin typeface="DejaVu Sans"/>
                <a:cs typeface="DejaVu Sans"/>
              </a:rPr>
              <a:t>Render, </a:t>
            </a:r>
            <a:r>
              <a:rPr lang="en-US" sz="2500" b="1" dirty="0" err="1" smtClean="0">
                <a:solidFill>
                  <a:srgbClr val="232323"/>
                </a:solidFill>
                <a:latin typeface="DejaVu Sans"/>
                <a:cs typeface="DejaVu Sans"/>
              </a:rPr>
              <a:t>ssr</a:t>
            </a:r>
            <a:endParaRPr sz="2500" dirty="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1000" y="228600"/>
            <a:ext cx="7162800" cy="8834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1000" y="228600"/>
            <a:ext cx="7162800" cy="8834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39208" y="3038195"/>
            <a:ext cx="802640" cy="314960"/>
          </a:xfrm>
          <a:custGeom>
            <a:avLst/>
            <a:gdLst/>
            <a:ahLst/>
            <a:cxnLst/>
            <a:rect l="l" t="t" r="r" b="b"/>
            <a:pathLst>
              <a:path w="802639" h="314960">
                <a:moveTo>
                  <a:pt x="0" y="0"/>
                </a:moveTo>
                <a:lnTo>
                  <a:pt x="802290" y="0"/>
                </a:lnTo>
                <a:lnTo>
                  <a:pt x="802290" y="314609"/>
                </a:lnTo>
                <a:lnTo>
                  <a:pt x="0" y="314609"/>
                </a:lnTo>
                <a:lnTo>
                  <a:pt x="0" y="0"/>
                </a:lnTo>
                <a:close/>
              </a:path>
            </a:pathLst>
          </a:custGeom>
          <a:ln w="165100">
            <a:solidFill>
              <a:srgbClr val="C91B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98900" y="2298700"/>
            <a:ext cx="100139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dirty="0" smtClean="0">
                <a:solidFill>
                  <a:srgbClr val="C91B09"/>
                </a:solidFill>
                <a:latin typeface="DejaVu Sans"/>
                <a:cs typeface="DejaVu Sans"/>
              </a:rPr>
              <a:t>ES6</a:t>
            </a:r>
            <a:endParaRPr sz="4400" dirty="0">
              <a:latin typeface="DejaVu Sans"/>
              <a:cs typeface="DejaVu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98164" y="5184876"/>
            <a:ext cx="802640" cy="314960"/>
          </a:xfrm>
          <a:custGeom>
            <a:avLst/>
            <a:gdLst/>
            <a:ahLst/>
            <a:cxnLst/>
            <a:rect l="l" t="t" r="r" b="b"/>
            <a:pathLst>
              <a:path w="802639" h="314960">
                <a:moveTo>
                  <a:pt x="0" y="0"/>
                </a:moveTo>
                <a:lnTo>
                  <a:pt x="802290" y="0"/>
                </a:lnTo>
                <a:lnTo>
                  <a:pt x="802290" y="314609"/>
                </a:lnTo>
                <a:lnTo>
                  <a:pt x="0" y="314609"/>
                </a:lnTo>
                <a:lnTo>
                  <a:pt x="0" y="0"/>
                </a:lnTo>
                <a:close/>
              </a:path>
            </a:pathLst>
          </a:custGeom>
          <a:ln w="165100">
            <a:solidFill>
              <a:srgbClr val="C91B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03126" y="6345758"/>
            <a:ext cx="1165860" cy="314960"/>
          </a:xfrm>
          <a:custGeom>
            <a:avLst/>
            <a:gdLst/>
            <a:ahLst/>
            <a:cxnLst/>
            <a:rect l="l" t="t" r="r" b="b"/>
            <a:pathLst>
              <a:path w="1165860" h="314959">
                <a:moveTo>
                  <a:pt x="0" y="0"/>
                </a:moveTo>
                <a:lnTo>
                  <a:pt x="1165249" y="0"/>
                </a:lnTo>
                <a:lnTo>
                  <a:pt x="1165249" y="314609"/>
                </a:lnTo>
                <a:lnTo>
                  <a:pt x="0" y="314609"/>
                </a:lnTo>
                <a:lnTo>
                  <a:pt x="0" y="0"/>
                </a:lnTo>
                <a:close/>
              </a:path>
            </a:pathLst>
          </a:custGeom>
          <a:ln w="165100">
            <a:solidFill>
              <a:srgbClr val="C91B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76401" y="4991100"/>
            <a:ext cx="1397000" cy="654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040"/>
              </a:lnSpc>
              <a:spcBef>
                <a:spcPts val="100"/>
              </a:spcBef>
            </a:pPr>
            <a:r>
              <a:rPr lang="en-US" sz="4400" b="1" dirty="0" smtClean="0">
                <a:solidFill>
                  <a:srgbClr val="C91B09"/>
                </a:solidFill>
                <a:latin typeface="DejaVu Sans"/>
                <a:cs typeface="DejaVu Sans"/>
              </a:rPr>
              <a:t>NPM</a:t>
            </a:r>
            <a:endParaRPr sz="4400" dirty="0">
              <a:latin typeface="DejaVu Sans"/>
              <a:cs typeface="DejaVu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18876" y="7812608"/>
            <a:ext cx="906780" cy="314960"/>
          </a:xfrm>
          <a:custGeom>
            <a:avLst/>
            <a:gdLst/>
            <a:ahLst/>
            <a:cxnLst/>
            <a:rect l="l" t="t" r="r" b="b"/>
            <a:pathLst>
              <a:path w="906779" h="314959">
                <a:moveTo>
                  <a:pt x="0" y="0"/>
                </a:moveTo>
                <a:lnTo>
                  <a:pt x="906597" y="0"/>
                </a:lnTo>
                <a:lnTo>
                  <a:pt x="906597" y="314609"/>
                </a:lnTo>
                <a:lnTo>
                  <a:pt x="0" y="314609"/>
                </a:lnTo>
                <a:lnTo>
                  <a:pt x="0" y="0"/>
                </a:lnTo>
                <a:close/>
              </a:path>
            </a:pathLst>
          </a:custGeom>
          <a:ln w="165099">
            <a:solidFill>
              <a:srgbClr val="C91B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92600" y="8115300"/>
            <a:ext cx="28390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dirty="0" err="1" smtClean="0">
                <a:solidFill>
                  <a:srgbClr val="C91B09"/>
                </a:solidFill>
                <a:latin typeface="DejaVu Sans"/>
                <a:cs typeface="DejaVu Sans"/>
              </a:rPr>
              <a:t>TypeScript</a:t>
            </a:r>
            <a:endParaRPr sz="4400" dirty="0">
              <a:latin typeface="DejaVu Sans"/>
              <a:cs typeface="DejaVu Sans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5706757" y="5622935"/>
            <a:ext cx="2516427" cy="654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040"/>
              </a:lnSpc>
              <a:spcBef>
                <a:spcPts val="100"/>
              </a:spcBef>
            </a:pPr>
            <a:r>
              <a:rPr lang="en-US" sz="4400" b="1" dirty="0" err="1" smtClean="0">
                <a:solidFill>
                  <a:srgbClr val="C91B09"/>
                </a:solidFill>
                <a:latin typeface="DejaVu Sans"/>
                <a:cs typeface="DejaVu Sans"/>
              </a:rPr>
              <a:t>Webpack</a:t>
            </a:r>
            <a:endParaRPr sz="4400" dirty="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7000" y="4076700"/>
            <a:ext cx="7670800" cy="14747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algn="ctr">
              <a:lnSpc>
                <a:spcPts val="5730"/>
              </a:lnSpc>
              <a:spcBef>
                <a:spcPts val="100"/>
              </a:spcBef>
            </a:pPr>
            <a:r>
              <a:rPr lang="ko-KR" altLang="en-US" dirty="0" smtClean="0"/>
              <a:t>도구가</a:t>
            </a:r>
            <a:r>
              <a:rPr lang="en-US" dirty="0" smtClean="0"/>
              <a:t> </a:t>
            </a:r>
            <a:r>
              <a:rPr lang="ko-KR" altLang="en-US" dirty="0" smtClean="0"/>
              <a:t>많아서 좋지만 </a:t>
            </a:r>
            <a:r>
              <a:rPr lang="ko-KR" altLang="en-US" dirty="0" err="1" smtClean="0"/>
              <a:t>입문자에게는</a:t>
            </a:r>
            <a:r>
              <a:rPr lang="ko-KR" altLang="en-US" dirty="0" smtClean="0"/>
              <a:t> 부담이</a:t>
            </a:r>
            <a:r>
              <a:rPr lang="en-US" altLang="ko-KR" dirty="0" smtClean="0"/>
              <a:t>…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23100" y="5638800"/>
            <a:ext cx="1041400" cy="104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09000" y="3919356"/>
            <a:ext cx="1803400" cy="703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55300" y="5638800"/>
            <a:ext cx="1041400" cy="1041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99500" y="5461000"/>
            <a:ext cx="1397000" cy="1397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25600" y="4457700"/>
            <a:ext cx="3289300" cy="1473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57500" y="2857500"/>
            <a:ext cx="81661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000" b="1" dirty="0" smtClean="0">
                <a:solidFill>
                  <a:srgbClr val="232323"/>
                </a:solidFill>
                <a:latin typeface="DejaVu Sans"/>
                <a:cs typeface="DejaVu Sans"/>
              </a:rPr>
              <a:t>과거</a:t>
            </a:r>
            <a:endParaRPr sz="3000" dirty="0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91600" y="2844800"/>
            <a:ext cx="81661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000" b="1" dirty="0" smtClean="0">
                <a:solidFill>
                  <a:srgbClr val="232323"/>
                </a:solidFill>
                <a:latin typeface="DejaVu Sans"/>
                <a:cs typeface="DejaVu Sans"/>
              </a:rPr>
              <a:t>현재</a:t>
            </a:r>
            <a:endParaRPr sz="3000" dirty="0">
              <a:latin typeface="DejaVu Sans"/>
              <a:cs typeface="DejaVu San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9400" y="215900"/>
            <a:ext cx="5156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dirty="0" smtClean="0">
                <a:solidFill>
                  <a:srgbClr val="000000"/>
                </a:solidFill>
              </a:rPr>
              <a:t>화면 개발 방식</a:t>
            </a:r>
            <a:endParaRPr sz="4000" dirty="0"/>
          </a:p>
        </p:txBody>
      </p:sp>
      <p:sp>
        <p:nvSpPr>
          <p:cNvPr id="10" name="object 10"/>
          <p:cNvSpPr txBox="1"/>
          <p:nvPr/>
        </p:nvSpPr>
        <p:spPr>
          <a:xfrm>
            <a:off x="8559800" y="4762500"/>
            <a:ext cx="170497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 smtClean="0">
                <a:latin typeface="DejaVu Sans"/>
                <a:cs typeface="DejaVu Sans"/>
              </a:rPr>
              <a:t>패키지 관리 도구</a:t>
            </a:r>
            <a:endParaRPr sz="1600" b="1" dirty="0">
              <a:latin typeface="DejaVu Sans"/>
              <a:cs typeface="DejaVu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16700" y="6858000"/>
            <a:ext cx="1854200" cy="56938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R="9525" algn="ctr">
              <a:lnSpc>
                <a:spcPct val="100000"/>
              </a:lnSpc>
              <a:spcBef>
                <a:spcPts val="300"/>
              </a:spcBef>
            </a:pPr>
            <a:r>
              <a:rPr lang="ko-KR" altLang="en-US" sz="1600" b="1" dirty="0" smtClean="0">
                <a:latin typeface="DejaVu Sans"/>
                <a:cs typeface="DejaVu Sans"/>
              </a:rPr>
              <a:t>최신</a:t>
            </a:r>
            <a:endParaRPr lang="en-US" altLang="ko-KR" sz="1600" b="1" dirty="0" smtClean="0">
              <a:latin typeface="DejaVu Sans"/>
              <a:cs typeface="DejaVu Sans"/>
            </a:endParaRPr>
          </a:p>
          <a:p>
            <a:pPr marR="9525" algn="ctr">
              <a:lnSpc>
                <a:spcPct val="100000"/>
              </a:lnSpc>
              <a:spcBef>
                <a:spcPts val="300"/>
              </a:spcBef>
            </a:pPr>
            <a:r>
              <a:rPr lang="ko-KR" altLang="en-US" sz="1600" b="1" dirty="0" smtClean="0">
                <a:latin typeface="DejaVu Sans"/>
                <a:cs typeface="DejaVu Sans"/>
              </a:rPr>
              <a:t>자바스크립트 문법</a:t>
            </a:r>
            <a:endParaRPr sz="1600" b="1" dirty="0">
              <a:latin typeface="DejaVu Sans"/>
              <a:cs typeface="DejaVu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51900" y="7048500"/>
            <a:ext cx="119507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 smtClean="0">
                <a:latin typeface="DejaVu Sans"/>
                <a:cs typeface="DejaVu Sans"/>
              </a:rPr>
              <a:t>모듈 번들러</a:t>
            </a:r>
            <a:endParaRPr lang="en-US" altLang="ko-KR" sz="1600" b="1" dirty="0" smtClean="0">
              <a:latin typeface="DejaVu Sans"/>
              <a:cs typeface="DejaVu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90200" y="6896100"/>
            <a:ext cx="141478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 smtClean="0">
                <a:latin typeface="DejaVu Sans"/>
                <a:cs typeface="DejaVu Sans"/>
              </a:rPr>
              <a:t>타입에 엄격한</a:t>
            </a:r>
            <a:endParaRPr lang="en-US" altLang="ko-KR" sz="1600" b="1" dirty="0" smtClean="0">
              <a:latin typeface="DejaVu Sans"/>
              <a:cs typeface="DejaVu Sans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 smtClean="0">
                <a:latin typeface="DejaVu Sans"/>
                <a:cs typeface="DejaVu Sans"/>
              </a:rPr>
              <a:t>자바스크립트</a:t>
            </a:r>
            <a:endParaRPr sz="1600" b="1" dirty="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993</Words>
  <Application>Microsoft Office PowerPoint</Application>
  <PresentationFormat>사용자 지정</PresentationFormat>
  <Paragraphs>292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5" baseType="lpstr">
      <vt:lpstr>Andale Mono</vt:lpstr>
      <vt:lpstr>DejaVu Sans</vt:lpstr>
      <vt:lpstr>HY견고딕</vt:lpstr>
      <vt:lpstr>맑은 고딕</vt:lpstr>
      <vt:lpstr>Arial</vt:lpstr>
      <vt:lpstr>Calibri</vt:lpstr>
      <vt:lpstr>Century Gothic</vt:lpstr>
      <vt:lpstr>Times New Roman</vt:lpstr>
      <vt:lpstr>Office Theme</vt:lpstr>
      <vt:lpstr>Vue.js 로 개발하기 (with VisualStudio Code)</vt:lpstr>
      <vt:lpstr>01</vt:lpstr>
      <vt:lpstr>01    2018년 프런트엔드 개발현황</vt:lpstr>
      <vt:lpstr>PowerPoint 프레젠테이션</vt:lpstr>
      <vt:lpstr>2018년 프런트엔드 개발자가 되는 방법</vt:lpstr>
      <vt:lpstr>PowerPoint 프레젠테이션</vt:lpstr>
      <vt:lpstr>PowerPoint 프레젠테이션</vt:lpstr>
      <vt:lpstr>도구가 많아서 좋지만 입문자에게는 부담이…</vt:lpstr>
      <vt:lpstr>화면 개발 방식</vt:lpstr>
      <vt:lpstr>복잡하기만한 2018년 프런트엔드 개발 생태계</vt:lpstr>
      <vt:lpstr>PowerPoint 프레젠테이션</vt:lpstr>
      <vt:lpstr>1. 통계 : 객관적 수치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입문자를 배려한 가이드 문서</vt:lpstr>
      <vt:lpstr>PowerPoint 프레젠테이션</vt:lpstr>
      <vt:lpstr>PowerPoint 프레젠테이션</vt:lpstr>
      <vt:lpstr>프레임워크별 필요 기술스택</vt:lpstr>
      <vt:lpstr>PowerPoint 프레젠테이션</vt:lpstr>
      <vt:lpstr>Angular</vt:lpstr>
      <vt:lpstr>React</vt:lpstr>
      <vt:lpstr>PowerPoint 프레젠테이션</vt:lpstr>
      <vt:lpstr>PowerPoint 프레젠테이션</vt:lpstr>
      <vt:lpstr>Vue.js 가 뭐에요?</vt:lpstr>
      <vt:lpstr>PowerPoint 프레젠테이션</vt:lpstr>
      <vt:lpstr>Vue.js 프레임워크 특징 3가지</vt:lpstr>
      <vt:lpstr>1. 컴포넌트 기반 개발 방식</vt:lpstr>
      <vt:lpstr>PowerPoint 프레젠테이션</vt:lpstr>
      <vt:lpstr>PowerPoint 프레젠테이션</vt:lpstr>
      <vt:lpstr>레고로 이해하는 Vue.js 구성요소</vt:lpstr>
      <vt:lpstr>Vue.js 구성요소</vt:lpstr>
      <vt:lpstr>1.  뷰 인스턴스</vt:lpstr>
      <vt:lpstr>PowerPoint 프레젠테이션</vt:lpstr>
      <vt:lpstr>PowerPoint 프레젠테이션</vt:lpstr>
      <vt:lpstr>PowerPoint 프레젠테이션</vt:lpstr>
      <vt:lpstr>레고를 조립하는 방법</vt:lpstr>
      <vt:lpstr>레고를 조립하는 방법</vt:lpstr>
      <vt:lpstr> Vue.js 구현 절차</vt:lpstr>
      <vt:lpstr>PowerPoint 프레젠테이션</vt:lpstr>
      <vt:lpstr>1. Vue.js 개발자 도구</vt:lpstr>
      <vt:lpstr>PowerPoint 프레젠테이션</vt:lpstr>
      <vt:lpstr>02</vt:lpstr>
      <vt:lpstr>PowerPoint 프레젠테이션</vt:lpstr>
      <vt:lpstr>Vue.js Reactivity I</vt:lpstr>
      <vt:lpstr>PowerPoint 프레젠테이션</vt:lpstr>
      <vt:lpstr>PowerPoint 프레젠테이션</vt:lpstr>
      <vt:lpstr>PowerPoint 프레젠테이션</vt:lpstr>
      <vt:lpstr>Vue.js vs jQuery</vt:lpstr>
      <vt:lpstr>PowerPoint 프레젠테이션</vt:lpstr>
      <vt:lpstr>PowerPoint 프레젠테이션</vt:lpstr>
      <vt:lpstr>프런트엔드 Learning Path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yslim</dc:creator>
  <cp:lastModifiedBy>yslim</cp:lastModifiedBy>
  <cp:revision>12</cp:revision>
  <dcterms:created xsi:type="dcterms:W3CDTF">2018-05-02T22:25:35Z</dcterms:created>
  <dcterms:modified xsi:type="dcterms:W3CDTF">2018-05-03T00:40:42Z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2018-05-02T00:00:00Z</vt:filetime>
  </property>
</Properties>
</file>